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12.xml" ContentType="application/vnd.openxmlformats-officedocument.presentationml.comments+xml"/>
  <Override PartName="/ppt/comments/comment13.xml" ContentType="application/vnd.openxmlformats-officedocument.presentationml.comments+xml"/>
  <Override PartName="/ppt/comments/comment14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handoutMasterIdLst>
    <p:handoutMasterId r:id="rId18"/>
  </p:handoutMasterIdLst>
  <p:sldIdLst>
    <p:sldId id="256" r:id="rId2"/>
    <p:sldId id="354" r:id="rId3"/>
    <p:sldId id="347" r:id="rId4"/>
    <p:sldId id="346" r:id="rId5"/>
    <p:sldId id="366" r:id="rId6"/>
    <p:sldId id="348" r:id="rId7"/>
    <p:sldId id="362" r:id="rId8"/>
    <p:sldId id="367" r:id="rId9"/>
    <p:sldId id="368" r:id="rId10"/>
    <p:sldId id="363" r:id="rId11"/>
    <p:sldId id="356" r:id="rId12"/>
    <p:sldId id="364" r:id="rId13"/>
    <p:sldId id="357" r:id="rId14"/>
    <p:sldId id="365" r:id="rId15"/>
    <p:sldId id="358" r:id="rId16"/>
  </p:sldIdLst>
  <p:sldSz cx="9144000" cy="6858000" type="screen4x3"/>
  <p:notesSz cx="6796088" cy="992505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lliam Colombo" initials="WC" lastIdx="1" clrIdx="0">
    <p:extLst>
      <p:ext uri="{19B8F6BF-5375-455C-9EA6-DF929625EA0E}">
        <p15:presenceInfo xmlns:p15="http://schemas.microsoft.com/office/powerpoint/2012/main" userId="a3afacd30f586851" providerId="Windows Live"/>
      </p:ext>
    </p:extLst>
  </p:cmAuthor>
  <p:cmAuthor id="2" name="Luca Ferraro" initials="LF" lastIdx="1" clrIdx="1">
    <p:extLst>
      <p:ext uri="{19B8F6BF-5375-455C-9EA6-DF929625EA0E}">
        <p15:presenceInfo xmlns:p15="http://schemas.microsoft.com/office/powerpoint/2012/main" userId="f7c5e341d651ce56" providerId="Windows Live"/>
      </p:ext>
    </p:extLst>
  </p:cmAuthor>
  <p:cmAuthor id="3" name="Utente guest" initials="Ug" lastIdx="15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5E4D11-D782-43FA-9F5D-D1BB8F4F39BB}" v="81" dt="2020-02-26T11:34:49.505"/>
    <p1510:client id="{7EDAEA1D-7C72-443B-A856-6C97B4D8381F}" v="322" dt="2020-02-26T11:40:32.495"/>
    <p1510:client id="{8E56449F-B465-407A-AF7E-702F5491110E}" v="9" dt="2020-02-27T09:34:55.136"/>
    <p1510:client id="{CA16D551-3D4F-4713-85C9-9F2980B792E6}" v="718" dt="2020-02-27T08:57:51.572"/>
    <p1510:client id="{CDCA89F4-7880-4375-968B-5C9F686081A1}" v="1842" dt="2020-02-27T09:21:42.436"/>
    <p1510:client id="{DCACCB88-85C1-5746-BB2D-D894C9CD743D}" v="5078" dt="2020-02-26T12:03:29.5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Stile con tema 2 - Color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Stile chiaro 2 - Color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694"/>
  </p:normalViewPr>
  <p:slideViewPr>
    <p:cSldViewPr snapToGrid="0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0:52.603" idx="1">
    <p:pos x="10" y="10"/>
    <p:text>Fabio
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3:27.775" idx="9">
    <p:pos x="10" y="10"/>
    <p:text>Bernardo
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3:36.384" idx="10">
    <p:pos x="10" y="10"/>
    <p:text>William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3:45.166" idx="11">
    <p:pos x="10" y="10"/>
    <p:text>William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3:57.994" idx="12">
    <p:pos x="10" y="10"/>
    <p:text>Simone
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4:04.025" idx="13">
    <p:pos x="10" y="10"/>
    <p:text>Simone
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1:05.009" idx="2">
    <p:pos x="10" y="10"/>
    <p:text>Fabio
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1:13.056" idx="3">
    <p:pos x="10" y="10"/>
    <p:text>Fabio
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4:31.259" idx="14">
    <p:pos x="10" y="10"/>
    <p:text>Luca
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4:40.478" idx="15">
    <p:pos x="10" y="10"/>
    <p:text>Luca
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2:03.822" idx="4">
    <p:pos x="10" y="10"/>
    <p:text>Bernardo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2:21.744" idx="5">
    <p:pos x="10" y="10"/>
    <p:text>Bernardo
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2:43.165" idx="6">
    <p:pos x="10" y="10"/>
    <p:text>Bernardo
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3:13.306" idx="8">
    <p:pos x="10" y="10"/>
    <p:text>Bernardo
</p:text>
    <p:extLst>
      <p:ext uri="{C676402C-5697-4E1C-873F-D02D1690AC5C}">
        <p15:threadingInfo xmlns:p15="http://schemas.microsoft.com/office/powerpoint/2012/main" timeZoneBias="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/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3" name="Segnaposto data 2"/>
          <p:cNvSpPr txBox="1">
            <a:spLocks noGrp="1"/>
          </p:cNvSpPr>
          <p:nvPr>
            <p:ph type="dt" sz="quarter" idx="1"/>
          </p:nvPr>
        </p:nvSpPr>
        <p:spPr>
          <a:xfrm>
            <a:off x="3847320" y="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fld id="{4B7EC170-1CB3-41AD-8FC2-9294389A3E64}" type="datetimeFigureOut">
              <a:rPr lang="it-IT"/>
              <a:pPr marL="0" marR="0" lvl="0" indent="0" algn="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  <a:defRPr sz="1400"/>
              </a:pPr>
              <a:t>28/02/20</a:t>
            </a:fld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4" name="Segnaposto piè di pagina 3"/>
          <p:cNvSpPr txBox="1">
            <a:spLocks noGrp="1"/>
          </p:cNvSpPr>
          <p:nvPr>
            <p:ph type="ftr" sz="quarter" idx="2"/>
          </p:nvPr>
        </p:nvSpPr>
        <p:spPr>
          <a:xfrm>
            <a:off x="0" y="942912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/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5" name="Segnaposto numero diapositiva 4"/>
          <p:cNvSpPr txBox="1">
            <a:spLocks noGrp="1"/>
          </p:cNvSpPr>
          <p:nvPr>
            <p:ph type="sldNum" sz="quarter" idx="3"/>
          </p:nvPr>
        </p:nvSpPr>
        <p:spPr>
          <a:xfrm>
            <a:off x="3847320" y="942912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fld id="{0B66B7C3-E2B2-4AA3-B43D-6208B74ADEA6}" type="slidenum">
              <a:rPr/>
              <a:pPr marL="0" marR="0" lvl="0" indent="0" algn="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  <a:defRPr sz="1400"/>
              </a:pPr>
              <a:t>‹N›</a:t>
            </a:fld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76216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/>
          <p:cNvSpPr>
            <a:spLocks noMove="1" noResize="1"/>
          </p:cNvSpPr>
          <p:nvPr/>
        </p:nvSpPr>
        <p:spPr>
          <a:xfrm>
            <a:off x="0" y="0"/>
            <a:ext cx="6796800" cy="9925200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lIns="90000" tIns="45000" rIns="90000" bIns="45000" anchor="ctr" anchorCtr="1" compatLnSpc="1"/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it-IT" sz="2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3" name="Segnaposto intestazione 2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/>
          <a:lstStyle>
            <a:lvl1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it-IT"/>
          </a:p>
        </p:txBody>
      </p:sp>
      <p:sp>
        <p:nvSpPr>
          <p:cNvPr id="4" name="Segnaposto data 3"/>
          <p:cNvSpPr txBox="1">
            <a:spLocks noGrp="1"/>
          </p:cNvSpPr>
          <p:nvPr>
            <p:ph type="dt" idx="1"/>
          </p:nvPr>
        </p:nvSpPr>
        <p:spPr>
          <a:xfrm>
            <a:off x="3851279" y="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/>
          <a:lstStyle>
            <a:lvl1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A2CCE629-2C6F-4BB6-A68D-19F65CE8A757}" type="datetimeFigureOut">
              <a:rPr lang="it-IT"/>
              <a:pPr lvl="0"/>
              <a:t>28/02/20</a:t>
            </a:fld>
            <a:endParaRPr lang="it-IT"/>
          </a:p>
        </p:txBody>
      </p:sp>
      <p:sp>
        <p:nvSpPr>
          <p:cNvPr id="5" name="Segnaposto immagine diapositiva 4"/>
          <p:cNvSpPr>
            <a:spLocks noGrp="1" noRot="1" noChangeAspect="1"/>
          </p:cNvSpPr>
          <p:nvPr>
            <p:ph type="sldImg" idx="2"/>
          </p:nvPr>
        </p:nvSpPr>
        <p:spPr>
          <a:xfrm>
            <a:off x="917280" y="744120"/>
            <a:ext cx="4964040" cy="372312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6" name="Segnaposto note 5"/>
          <p:cNvSpPr txBox="1">
            <a:spLocks noGrp="1"/>
          </p:cNvSpPr>
          <p:nvPr>
            <p:ph type="body" sz="quarter" idx="3"/>
          </p:nvPr>
        </p:nvSpPr>
        <p:spPr>
          <a:xfrm>
            <a:off x="906479" y="4714560"/>
            <a:ext cx="4984560" cy="4467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>
            <a:defPPr lvl="0">
              <a:buNone/>
            </a:defPPr>
            <a:lvl1pPr lvl="0">
              <a:buNone/>
            </a:lvl1pPr>
            <a:lvl2pPr lvl="1">
              <a:buClr>
                <a:srgbClr val="000000"/>
              </a:buClr>
              <a:buSzPct val="100000"/>
              <a:buFont typeface="Times" pitchFamily="18"/>
              <a:buChar char="•"/>
            </a:lvl2pPr>
            <a:lvl3pPr lvl="2">
              <a:buClr>
                <a:srgbClr val="000000"/>
              </a:buClr>
              <a:buSzPct val="100000"/>
              <a:buFont typeface="Times" pitchFamily="18"/>
              <a:buChar char="•"/>
            </a:lvl3pPr>
            <a:lvl4pPr lvl="3">
              <a:buClr>
                <a:srgbClr val="000000"/>
              </a:buClr>
              <a:buSzPct val="100000"/>
              <a:buFont typeface="Times" pitchFamily="18"/>
              <a:buChar char="•"/>
            </a:lvl4pPr>
            <a:lvl5pPr lvl="4">
              <a:buClr>
                <a:srgbClr val="000000"/>
              </a:buClr>
              <a:buSzPct val="100000"/>
              <a:buFont typeface="Times" pitchFamily="18"/>
              <a:buChar char="•"/>
            </a:lvl5pPr>
            <a:lvl6pPr lvl="5">
              <a:buClr>
                <a:srgbClr val="000000"/>
              </a:buClr>
              <a:buSzPct val="100000"/>
              <a:buFont typeface="Times" pitchFamily="18"/>
              <a:buChar char="•"/>
            </a:lvl6pPr>
            <a:lvl7pPr lvl="6">
              <a:buClr>
                <a:srgbClr val="000000"/>
              </a:buClr>
              <a:buSzPct val="100000"/>
              <a:buFont typeface="Times" pitchFamily="18"/>
              <a:buChar char="•"/>
            </a:lvl7pPr>
            <a:lvl8pPr lvl="7">
              <a:buClr>
                <a:srgbClr val="000000"/>
              </a:buClr>
              <a:buSzPct val="100000"/>
              <a:buFont typeface="Times" pitchFamily="18"/>
              <a:buChar char="•"/>
            </a:lvl8pPr>
            <a:lvl9pPr lvl="8">
              <a:buClr>
                <a:srgbClr val="000000"/>
              </a:buClr>
              <a:buSzPct val="100000"/>
              <a:buFont typeface="Times" pitchFamily="18"/>
              <a:buChar char="•"/>
            </a:lvl9pPr>
          </a:lstStyle>
          <a:p>
            <a:endParaRPr lang="it-IT"/>
          </a:p>
        </p:txBody>
      </p:sp>
      <p:sp>
        <p:nvSpPr>
          <p:cNvPr id="7" name="Segnaposto piè di pagina 6"/>
          <p:cNvSpPr txBox="1">
            <a:spLocks noGrp="1"/>
          </p:cNvSpPr>
          <p:nvPr>
            <p:ph type="ftr" sz="quarter" idx="4"/>
          </p:nvPr>
        </p:nvSpPr>
        <p:spPr>
          <a:xfrm>
            <a:off x="0" y="942948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/>
          <a:lstStyle>
            <a:lvl1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it-IT"/>
          </a:p>
        </p:txBody>
      </p:sp>
      <p:sp>
        <p:nvSpPr>
          <p:cNvPr id="8" name="Segnaposto numero diapositiva 7"/>
          <p:cNvSpPr txBox="1">
            <a:spLocks noGrp="1"/>
          </p:cNvSpPr>
          <p:nvPr>
            <p:ph type="sldNum" sz="quarter" idx="5"/>
          </p:nvPr>
        </p:nvSpPr>
        <p:spPr>
          <a:xfrm>
            <a:off x="3851279" y="942948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/>
          <a:lstStyle>
            <a:lvl1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D4EA0611-6E8A-498B-AC44-4B25849EFDB4}" type="slidenum">
              <a:rPr/>
              <a:pPr lvl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4184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914400" algn="l"/>
        <a:tab pos="1828800" algn="l"/>
        <a:tab pos="2743199" algn="l"/>
        <a:tab pos="3657600" algn="l"/>
        <a:tab pos="4572000" algn="l"/>
        <a:tab pos="5486399" algn="l"/>
        <a:tab pos="6400799" algn="l"/>
        <a:tab pos="7315200" algn="l"/>
        <a:tab pos="8229600" algn="l"/>
        <a:tab pos="9144000" algn="l"/>
        <a:tab pos="10058400" algn="l"/>
      </a:tabLst>
      <a:defRPr lang="it-IT" sz="1200" b="0" i="0" u="none" strike="noStrike" baseline="0">
        <a:ln>
          <a:noFill/>
        </a:ln>
        <a:solidFill>
          <a:srgbClr val="000000"/>
        </a:solidFill>
        <a:latin typeface="Time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7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wrap="square" lIns="90000" tIns="46800" rIns="90000" bIns="46800" anchor="b" anchorCtr="0" compatLnSpc="1"/>
          <a:lstStyle/>
          <a:p>
            <a:pPr lvl="0"/>
            <a:fld id="{B0CAC7B4-3798-4936-8705-36D58079C737}" type="slidenum">
              <a:rPr/>
              <a:pPr lvl="0"/>
              <a:t>1</a:t>
            </a:fld>
            <a:endParaRPr lang="it-IT"/>
          </a:p>
        </p:txBody>
      </p:sp>
      <p:sp>
        <p:nvSpPr>
          <p:cNvPr id="2" name="Segnaposto immagine diapositiva 1"/>
          <p:cNvSpPr>
            <a:spLocks noGrp="1" noRot="1" noChangeAspect="1" noResize="1"/>
          </p:cNvSpPr>
          <p:nvPr>
            <p:ph type="sldImg"/>
          </p:nvPr>
        </p:nvSpPr>
        <p:spPr>
          <a:xfrm>
            <a:off x="688975" y="803275"/>
            <a:ext cx="5360988" cy="40211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Segnaposto note 2"/>
          <p:cNvSpPr txBox="1">
            <a:spLocks noGrp="1"/>
          </p:cNvSpPr>
          <p:nvPr>
            <p:ph type="body" sz="quarter" idx="1"/>
          </p:nvPr>
        </p:nvSpPr>
        <p:spPr>
          <a:xfrm>
            <a:off x="906479" y="4714560"/>
            <a:ext cx="4984560" cy="4467960"/>
          </a:xfrm>
        </p:spPr>
        <p:txBody>
          <a:bodyPr>
            <a:spAutoFit/>
          </a:bodyPr>
          <a:lstStyle>
            <a:defPPr lvl="0">
              <a:buNone/>
            </a:defPPr>
            <a:lvl1pPr lvl="0">
              <a:buNone/>
            </a:lvl1pPr>
            <a:lvl2pPr lvl="1">
              <a:buClr>
                <a:srgbClr val="000000"/>
              </a:buClr>
              <a:buSzPct val="100000"/>
              <a:buFont typeface="Times" pitchFamily="18"/>
              <a:buChar char="•"/>
            </a:lvl2pPr>
            <a:lvl3pPr lvl="2">
              <a:buClr>
                <a:srgbClr val="000000"/>
              </a:buClr>
              <a:buSzPct val="100000"/>
              <a:buFont typeface="Times" pitchFamily="18"/>
              <a:buChar char="•"/>
            </a:lvl3pPr>
            <a:lvl4pPr lvl="3">
              <a:buClr>
                <a:srgbClr val="000000"/>
              </a:buClr>
              <a:buSzPct val="100000"/>
              <a:buFont typeface="Times" pitchFamily="18"/>
              <a:buChar char="•"/>
            </a:lvl4pPr>
            <a:lvl5pPr lvl="4">
              <a:buClr>
                <a:srgbClr val="000000"/>
              </a:buClr>
              <a:buSzPct val="100000"/>
              <a:buFont typeface="Times" pitchFamily="18"/>
              <a:buChar char="•"/>
            </a:lvl5pPr>
            <a:lvl6pPr lvl="5">
              <a:buClr>
                <a:srgbClr val="000000"/>
              </a:buClr>
              <a:buSzPct val="100000"/>
              <a:buFont typeface="Times" pitchFamily="18"/>
              <a:buChar char="•"/>
            </a:lvl6pPr>
            <a:lvl7pPr lvl="6">
              <a:buClr>
                <a:srgbClr val="000000"/>
              </a:buClr>
              <a:buSzPct val="100000"/>
              <a:buFont typeface="Times" pitchFamily="18"/>
              <a:buChar char="•"/>
            </a:lvl7pPr>
            <a:lvl8pPr lvl="7">
              <a:buClr>
                <a:srgbClr val="000000"/>
              </a:buClr>
              <a:buSzPct val="100000"/>
              <a:buFont typeface="Times" pitchFamily="18"/>
              <a:buChar char="•"/>
            </a:lvl8pPr>
            <a:lvl9pPr lvl="8">
              <a:buClr>
                <a:srgbClr val="000000"/>
              </a:buClr>
              <a:buSzPct val="100000"/>
              <a:buFont typeface="Times" pitchFamily="18"/>
              <a:buChar char="•"/>
            </a:lvl9pPr>
          </a:lstStyle>
          <a:p>
            <a:endParaRPr lang="it-IT" kern="1200"/>
          </a:p>
        </p:txBody>
      </p:sp>
    </p:spTree>
    <p:extLst>
      <p:ext uri="{BB962C8B-B14F-4D97-AF65-F5344CB8AC3E}">
        <p14:creationId xmlns:p14="http://schemas.microsoft.com/office/powerpoint/2010/main" val="3660413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4113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4EA0611-6E8A-498B-AC44-4B25849EFDB4}" type="slidenum">
              <a:rPr lang="it-IT" smtClean="0"/>
              <a:pPr lvl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217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4113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4EA0611-6E8A-498B-AC44-4B25849EFDB4}" type="slidenum">
              <a:rPr lang="it-IT" smtClean="0"/>
              <a:pPr lvl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3056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/>
        </p:nvGrpSpPr>
        <p:grpSpPr>
          <a:xfrm>
            <a:off x="48007" y="3832827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40487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28/02/20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4574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28/02/20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4186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63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magine 1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035552"/>
          </a:xfrm>
          <a:prstGeom prst="rect">
            <a:avLst/>
          </a:prstGeom>
        </p:spPr>
      </p:pic>
      <p:pic>
        <p:nvPicPr>
          <p:cNvPr id="3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5" name="Gruppo 4"/>
          <p:cNvGrpSpPr/>
          <p:nvPr/>
        </p:nvGrpSpPr>
        <p:grpSpPr>
          <a:xfrm>
            <a:off x="48007" y="3842173"/>
            <a:ext cx="9036647" cy="180000"/>
            <a:chOff x="1218340" y="275867"/>
            <a:chExt cx="17715122" cy="567843"/>
          </a:xfrm>
        </p:grpSpPr>
        <p:cxnSp>
          <p:nvCxnSpPr>
            <p:cNvPr id="6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5050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/>
        </p:nvSpPr>
        <p:spPr>
          <a:xfrm>
            <a:off x="157778" y="6363505"/>
            <a:ext cx="18069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Switching and routing</a:t>
            </a:r>
          </a:p>
        </p:txBody>
      </p:sp>
      <p:grpSp>
        <p:nvGrpSpPr>
          <p:cNvPr id="132" name="Gruppo 131"/>
          <p:cNvGrpSpPr/>
          <p:nvPr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14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28/02/20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166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28/02/20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1208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28/02/20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7122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28/02/20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117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28/02/20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084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28/02/20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9345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28/02/20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033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591379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comments" Target="../comments/comment7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comments" Target="../comments/comment9.xm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igura a mano libera 1"/>
          <p:cNvSpPr/>
          <p:nvPr/>
        </p:nvSpPr>
        <p:spPr>
          <a:xfrm>
            <a:off x="1446959" y="4365589"/>
            <a:ext cx="6248520" cy="93102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pPr algn="ctr">
              <a:spcBef>
                <a:spcPts val="1500"/>
              </a:spcBef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2400" b="1">
                <a:solidFill>
                  <a:schemeClr val="bg1"/>
                </a:solidFill>
                <a:latin typeface="Arial"/>
                <a:cs typeface="Arial"/>
              </a:rPr>
              <a:t>Switching and Routing, Project 7:</a:t>
            </a:r>
            <a:endParaRPr lang="it-IT">
              <a:solidFill>
                <a:schemeClr val="bg1"/>
              </a:solidFill>
            </a:endParaRPr>
          </a:p>
          <a:p>
            <a:pPr algn="ctr">
              <a:spcBef>
                <a:spcPts val="1500"/>
              </a:spcBef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2400" b="1" err="1">
                <a:solidFill>
                  <a:schemeClr val="bg1"/>
                </a:solidFill>
                <a:latin typeface="Arial"/>
                <a:cs typeface="Arial"/>
              </a:rPr>
              <a:t>Node</a:t>
            </a:r>
            <a:r>
              <a:rPr lang="it-IT" sz="2400" b="1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2400" b="1" err="1">
                <a:solidFill>
                  <a:schemeClr val="bg1"/>
                </a:solidFill>
                <a:latin typeface="Arial"/>
                <a:cs typeface="Arial"/>
              </a:rPr>
              <a:t>failure</a:t>
            </a:r>
            <a:r>
              <a:rPr lang="it-IT" sz="2400" b="1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it-IT" sz="2400" b="1" err="1">
                <a:solidFill>
                  <a:schemeClr val="bg1"/>
                </a:solidFill>
                <a:latin typeface="Arial"/>
                <a:cs typeface="Arial"/>
              </a:rPr>
              <a:t>detection</a:t>
            </a:r>
            <a:r>
              <a:rPr lang="it-IT" sz="2400" b="1">
                <a:solidFill>
                  <a:schemeClr val="bg1"/>
                </a:solidFill>
                <a:latin typeface="Arial"/>
                <a:cs typeface="Arial"/>
              </a:rPr>
              <a:t> in a ring.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E8E9CC-D344-5C45-9496-B09F6CC89E56}"/>
              </a:ext>
            </a:extLst>
          </p:cNvPr>
          <p:cNvSpPr txBox="1"/>
          <p:nvPr/>
        </p:nvSpPr>
        <p:spPr>
          <a:xfrm>
            <a:off x="133815" y="5820939"/>
            <a:ext cx="46277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ea typeface="DejaVu Sans" pitchFamily="2"/>
                <a:cs typeface="Lohit Hindi" pitchFamily="2"/>
              </a:rPr>
              <a:t>Group 11: Bernardo </a:t>
            </a:r>
            <a:r>
              <a:rPr lang="it-IT" b="1" err="1">
                <a:solidFill>
                  <a:schemeClr val="bg1"/>
                </a:solidFill>
                <a:latin typeface="Arial"/>
                <a:ea typeface="DejaVu Sans" pitchFamily="2"/>
                <a:cs typeface="Lohit Hindi" pitchFamily="2"/>
              </a:rPr>
              <a:t>Camajori</a:t>
            </a:r>
            <a:r>
              <a:rPr lang="it-IT" b="1">
                <a:solidFill>
                  <a:schemeClr val="bg1"/>
                </a:solidFill>
                <a:latin typeface="Arial"/>
                <a:ea typeface="DejaVu Sans" pitchFamily="2"/>
                <a:cs typeface="Lohit Hindi" pitchFamily="2"/>
              </a:rPr>
              <a:t> Tedeschini, Fabio Losavio, Luca Ferraro, William Colombo, Simone Tonelli.</a:t>
            </a:r>
            <a:endParaRPr lang="it-IT" sz="1100">
              <a:solidFill>
                <a:schemeClr val="bg1"/>
              </a:solidFill>
              <a:latin typeface="Arial" pitchFamily="34"/>
              <a:ea typeface="DejaVu Sans" pitchFamily="2"/>
              <a:cs typeface="Lohit Hindi" pitchFamily="2"/>
            </a:endParaRPr>
          </a:p>
          <a:p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DE17F9C-76EE-124C-A6A4-8E41C8523AAB}"/>
              </a:ext>
            </a:extLst>
          </p:cNvPr>
          <p:cNvSpPr txBox="1"/>
          <p:nvPr/>
        </p:nvSpPr>
        <p:spPr>
          <a:xfrm>
            <a:off x="7645431" y="6211669"/>
            <a:ext cx="1364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ea typeface="DejaVu Sans" pitchFamily="2"/>
                <a:cs typeface="Lohit Hindi" pitchFamily="2"/>
              </a:rPr>
              <a:t>28/02/2020</a:t>
            </a:r>
            <a:endParaRPr lang="it-IT" sz="1100">
              <a:solidFill>
                <a:schemeClr val="bg1"/>
              </a:solidFill>
              <a:latin typeface="Arial" pitchFamily="34"/>
              <a:ea typeface="DejaVu Sans" pitchFamily="2"/>
              <a:cs typeface="Lohit Hindi" pitchFamily="2"/>
            </a:endParaRPr>
          </a:p>
          <a:p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A92D09-5FF5-489C-949C-EBFEBDD8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Results</a:t>
            </a:r>
            <a:r>
              <a:rPr lang="it-IT"/>
              <a:t>: delay, packet </a:t>
            </a:r>
            <a:r>
              <a:rPr lang="it-IT" err="1"/>
              <a:t>loss</a:t>
            </a:r>
            <a:endParaRPr lang="it-IT"/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38045FD3-750F-4F37-8DCD-AE34D759A2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6161058"/>
              </p:ext>
            </p:extLst>
          </p:nvPr>
        </p:nvGraphicFramePr>
        <p:xfrm>
          <a:off x="1242698" y="2258630"/>
          <a:ext cx="6658604" cy="28207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4651">
                  <a:extLst>
                    <a:ext uri="{9D8B030D-6E8A-4147-A177-3AD203B41FA5}">
                      <a16:colId xmlns:a16="http://schemas.microsoft.com/office/drawing/2014/main" val="4218162839"/>
                    </a:ext>
                  </a:extLst>
                </a:gridCol>
                <a:gridCol w="1664651">
                  <a:extLst>
                    <a:ext uri="{9D8B030D-6E8A-4147-A177-3AD203B41FA5}">
                      <a16:colId xmlns:a16="http://schemas.microsoft.com/office/drawing/2014/main" val="278419722"/>
                    </a:ext>
                  </a:extLst>
                </a:gridCol>
                <a:gridCol w="1664651">
                  <a:extLst>
                    <a:ext uri="{9D8B030D-6E8A-4147-A177-3AD203B41FA5}">
                      <a16:colId xmlns:a16="http://schemas.microsoft.com/office/drawing/2014/main" val="1861350555"/>
                    </a:ext>
                  </a:extLst>
                </a:gridCol>
                <a:gridCol w="1664651">
                  <a:extLst>
                    <a:ext uri="{9D8B030D-6E8A-4147-A177-3AD203B41FA5}">
                      <a16:colId xmlns:a16="http://schemas.microsoft.com/office/drawing/2014/main" val="2951331652"/>
                    </a:ext>
                  </a:extLst>
                </a:gridCol>
              </a:tblGrid>
              <a:tr h="940237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H1 ping H3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AVG Pkt Delay (base case)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Number of packets lost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Failure </a:t>
                      </a:r>
                      <a:r>
                        <a:rPr lang="it-IT" err="1"/>
                        <a:t>reaction</a:t>
                      </a:r>
                      <a:r>
                        <a:rPr lang="it-IT"/>
                        <a:t> time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4665053"/>
                  </a:ext>
                </a:extLst>
              </a:tr>
              <a:tr h="94023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b="1" i="0" u="none" strike="noStrike" noProof="0">
                          <a:latin typeface="Calibri"/>
                        </a:rPr>
                        <a:t>Reactive mode</a:t>
                      </a:r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0.0429 sec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1 pkt</a:t>
                      </a:r>
                      <a:endParaRPr lang="it-IT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Max 1 sec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2842610"/>
                  </a:ext>
                </a:extLst>
              </a:tr>
              <a:tr h="94023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b="1" i="0" u="none" strike="noStrike" noProof="0">
                          <a:latin typeface="Calibri"/>
                        </a:rPr>
                        <a:t>Proactive mode</a:t>
                      </a:r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0.0327 sec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10 pkt</a:t>
                      </a:r>
                      <a:endParaRPr lang="it-IT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Max 10 sec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2581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544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89DE25-0233-41DE-B9F3-54040190E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Test </a:t>
            </a:r>
            <a:r>
              <a:rPr lang="it-IT" err="1"/>
              <a:t>Bandwidth</a:t>
            </a:r>
            <a:r>
              <a:rPr lang="it-IT"/>
              <a:t> </a:t>
            </a:r>
            <a:r>
              <a:rPr lang="it-IT" err="1"/>
              <a:t>statistics</a:t>
            </a:r>
            <a:r>
              <a:rPr lang="it-IT"/>
              <a:t> (IPERF): </a:t>
            </a:r>
            <a:r>
              <a:rPr lang="it-IT" err="1"/>
              <a:t>reactive</a:t>
            </a:r>
            <a:r>
              <a:rPr lang="it-IT"/>
              <a:t> and </a:t>
            </a:r>
            <a:r>
              <a:rPr lang="it-IT" err="1"/>
              <a:t>proactive</a:t>
            </a:r>
            <a:r>
              <a:rPr lang="it-IT"/>
              <a:t> </a:t>
            </a:r>
            <a:r>
              <a:rPr lang="it-IT" err="1"/>
              <a:t>modes</a:t>
            </a:r>
          </a:p>
          <a:p>
            <a:endParaRPr lang="it-IT"/>
          </a:p>
        </p:txBody>
      </p:sp>
      <p:pic>
        <p:nvPicPr>
          <p:cNvPr id="11" name="Segnaposto contenuto 10" descr="Immagine che contiene barca, tavolo, torta, diverso&#10;&#10;Descrizione generata automaticamente">
            <a:extLst>
              <a:ext uri="{FF2B5EF4-FFF2-40B4-BE49-F238E27FC236}">
                <a16:creationId xmlns:a16="http://schemas.microsoft.com/office/drawing/2014/main" id="{B9CC53D1-7CC0-454A-A53A-6E0824FD92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84" y="1270518"/>
            <a:ext cx="7822032" cy="4855996"/>
          </a:xfr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7A8F8B07-36F7-4854-8E38-EFDE0B8FE614}"/>
              </a:ext>
            </a:extLst>
          </p:cNvPr>
          <p:cNvSpPr txBox="1"/>
          <p:nvPr/>
        </p:nvSpPr>
        <p:spPr>
          <a:xfrm>
            <a:off x="1769035" y="4936565"/>
            <a:ext cx="1745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err="1"/>
              <a:t>Packets</a:t>
            </a:r>
            <a:r>
              <a:rPr lang="it-IT" sz="1600"/>
              <a:t> are </a:t>
            </a:r>
            <a:r>
              <a:rPr lang="it-IT" sz="1600" err="1"/>
              <a:t>lost</a:t>
            </a:r>
            <a:r>
              <a:rPr lang="it-IT" sz="1600"/>
              <a:t> so the </a:t>
            </a:r>
            <a:r>
              <a:rPr lang="it-IT" sz="1600" err="1"/>
              <a:t>bandwidth</a:t>
            </a:r>
            <a:r>
              <a:rPr lang="it-IT" sz="1600"/>
              <a:t> </a:t>
            </a:r>
            <a:r>
              <a:rPr lang="it-IT" sz="1600" err="1"/>
              <a:t>is</a:t>
            </a:r>
            <a:r>
              <a:rPr lang="it-IT" sz="1600"/>
              <a:t> 0</a:t>
            </a:r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F267F4F7-7607-4AC5-B277-4EA9AA7A7D29}"/>
              </a:ext>
            </a:extLst>
          </p:cNvPr>
          <p:cNvCxnSpPr>
            <a:cxnSpLocks/>
          </p:cNvCxnSpPr>
          <p:nvPr/>
        </p:nvCxnSpPr>
        <p:spPr>
          <a:xfrm>
            <a:off x="3454400" y="5325035"/>
            <a:ext cx="69327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F2AA092-7810-4FB8-B3F6-5AE91E68CB4D}"/>
              </a:ext>
            </a:extLst>
          </p:cNvPr>
          <p:cNvSpPr txBox="1"/>
          <p:nvPr/>
        </p:nvSpPr>
        <p:spPr>
          <a:xfrm>
            <a:off x="5617882" y="3263153"/>
            <a:ext cx="17570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err="1"/>
              <a:t>Slower</a:t>
            </a:r>
            <a:r>
              <a:rPr lang="it-IT" sz="1400"/>
              <a:t> </a:t>
            </a:r>
            <a:r>
              <a:rPr lang="it-IT" sz="1400" err="1"/>
              <a:t>computation</a:t>
            </a:r>
            <a:r>
              <a:rPr lang="it-IT" sz="1400"/>
              <a:t> </a:t>
            </a:r>
            <a:r>
              <a:rPr lang="it-IT" sz="1400" err="1"/>
              <a:t>determines</a:t>
            </a:r>
            <a:r>
              <a:rPr lang="it-IT" sz="1400"/>
              <a:t> a bandwidth </a:t>
            </a:r>
            <a:r>
              <a:rPr lang="it-IT" sz="1400" err="1"/>
              <a:t>reduction</a:t>
            </a:r>
            <a:endParaRPr lang="it-IT" sz="1400"/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9E9238E7-1D3B-4912-9349-3943E939E5C5}"/>
              </a:ext>
            </a:extLst>
          </p:cNvPr>
          <p:cNvCxnSpPr/>
          <p:nvPr/>
        </p:nvCxnSpPr>
        <p:spPr>
          <a:xfrm flipH="1" flipV="1">
            <a:off x="5677647" y="2773082"/>
            <a:ext cx="340659" cy="4183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57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A92D09-5FF5-489C-949C-EBFEBDD8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Results: Bandwidth statistics [Gbps]</a:t>
            </a:r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38045FD3-750F-4F37-8DCD-AE34D759A2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345419"/>
              </p:ext>
            </p:extLst>
          </p:nvPr>
        </p:nvGraphicFramePr>
        <p:xfrm>
          <a:off x="231217" y="2364526"/>
          <a:ext cx="8545892" cy="28207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3450">
                  <a:extLst>
                    <a:ext uri="{9D8B030D-6E8A-4147-A177-3AD203B41FA5}">
                      <a16:colId xmlns:a16="http://schemas.microsoft.com/office/drawing/2014/main" val="4218162839"/>
                    </a:ext>
                  </a:extLst>
                </a:gridCol>
                <a:gridCol w="2080814">
                  <a:extLst>
                    <a:ext uri="{9D8B030D-6E8A-4147-A177-3AD203B41FA5}">
                      <a16:colId xmlns:a16="http://schemas.microsoft.com/office/drawing/2014/main" val="278419722"/>
                    </a:ext>
                  </a:extLst>
                </a:gridCol>
                <a:gridCol w="2080814">
                  <a:extLst>
                    <a:ext uri="{9D8B030D-6E8A-4147-A177-3AD203B41FA5}">
                      <a16:colId xmlns:a16="http://schemas.microsoft.com/office/drawing/2014/main" val="1861350555"/>
                    </a:ext>
                  </a:extLst>
                </a:gridCol>
                <a:gridCol w="2080814">
                  <a:extLst>
                    <a:ext uri="{9D8B030D-6E8A-4147-A177-3AD203B41FA5}">
                      <a16:colId xmlns:a16="http://schemas.microsoft.com/office/drawing/2014/main" val="3338042572"/>
                    </a:ext>
                  </a:extLst>
                </a:gridCol>
              </a:tblGrid>
              <a:tr h="940237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Client H1, Server H3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Average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Max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Min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4665053"/>
                  </a:ext>
                </a:extLst>
              </a:tr>
              <a:tr h="94023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b="1" i="0" u="none" strike="noStrike" noProof="0">
                          <a:latin typeface="Calibri"/>
                        </a:rPr>
                        <a:t>Reactive mode</a:t>
                      </a:r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39.6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55.6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34.6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2842610"/>
                  </a:ext>
                </a:extLst>
              </a:tr>
              <a:tr h="94023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b="1" i="0" u="none" strike="noStrike" noProof="0">
                          <a:latin typeface="Calibri"/>
                        </a:rPr>
                        <a:t>Proactive mode</a:t>
                      </a:r>
                      <a:endParaRPr lang="it-I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25.5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39.3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2581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964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7C7035-DD24-4FDA-8C9B-EC275D7AB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Results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459DB-0FC9-4CF8-9D99-3D8B064EC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11508"/>
            <a:ext cx="8323726" cy="40349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charset="2"/>
              <a:buChar char="•"/>
            </a:pPr>
            <a:r>
              <a:rPr lang="it-IT"/>
              <a:t>Delay and packet </a:t>
            </a:r>
            <a:r>
              <a:rPr lang="it-IT" err="1"/>
              <a:t>loss</a:t>
            </a:r>
            <a:r>
              <a:rPr lang="it-IT"/>
              <a:t>:</a:t>
            </a:r>
          </a:p>
          <a:p>
            <a:pPr marL="1085850" lvl="1" indent="-342900">
              <a:buFont typeface="Arial" charset="2"/>
              <a:buChar char="•"/>
            </a:pPr>
            <a:r>
              <a:rPr lang="it-IT" err="1"/>
              <a:t>Reactive</a:t>
            </a:r>
            <a:r>
              <a:rPr lang="it-IT"/>
              <a:t> app: controller </a:t>
            </a:r>
            <a:r>
              <a:rPr lang="it-IT" err="1"/>
              <a:t>reacts</a:t>
            </a:r>
            <a:r>
              <a:rPr lang="it-IT"/>
              <a:t> in a </a:t>
            </a:r>
            <a:r>
              <a:rPr lang="it-IT" err="1"/>
              <a:t>shorter</a:t>
            </a:r>
            <a:r>
              <a:rPr lang="it-IT"/>
              <a:t> time </a:t>
            </a:r>
            <a:r>
              <a:rPr lang="it-IT">
                <a:sym typeface="Wingdings" pitchFamily="2" charset="2"/>
              </a:rPr>
              <a:t> only one packet </a:t>
            </a:r>
            <a:r>
              <a:rPr lang="it-IT" err="1">
                <a:sym typeface="Wingdings" pitchFamily="2" charset="2"/>
              </a:rPr>
              <a:t>is</a:t>
            </a:r>
            <a:r>
              <a:rPr lang="it-IT">
                <a:sym typeface="Wingdings" pitchFamily="2" charset="2"/>
              </a:rPr>
              <a:t> </a:t>
            </a:r>
            <a:r>
              <a:rPr lang="it-IT" err="1">
                <a:sym typeface="Wingdings" pitchFamily="2" charset="2"/>
              </a:rPr>
              <a:t>lost</a:t>
            </a:r>
            <a:r>
              <a:rPr lang="it-IT"/>
              <a:t>.</a:t>
            </a:r>
          </a:p>
          <a:p>
            <a:pPr marL="1085850" lvl="1" indent="-342900">
              <a:buFont typeface="Arial" charset="2"/>
              <a:buChar char="•"/>
            </a:pPr>
            <a:r>
              <a:rPr lang="it-IT" err="1"/>
              <a:t>Proactive</a:t>
            </a:r>
            <a:r>
              <a:rPr lang="it-IT"/>
              <a:t> app: long failure </a:t>
            </a:r>
            <a:r>
              <a:rPr lang="it-IT" err="1"/>
              <a:t>reaction</a:t>
            </a:r>
            <a:r>
              <a:rPr lang="it-IT"/>
              <a:t> time </a:t>
            </a:r>
            <a:r>
              <a:rPr lang="it-IT">
                <a:sym typeface="Wingdings" pitchFamily="2" charset="2"/>
              </a:rPr>
              <a:t> more </a:t>
            </a:r>
            <a:r>
              <a:rPr lang="it-IT" err="1">
                <a:sym typeface="Wingdings" pitchFamily="2" charset="2"/>
              </a:rPr>
              <a:t>packets</a:t>
            </a:r>
            <a:r>
              <a:rPr lang="it-IT">
                <a:sym typeface="Wingdings" pitchFamily="2" charset="2"/>
              </a:rPr>
              <a:t> are </a:t>
            </a:r>
            <a:r>
              <a:rPr lang="it-IT" err="1">
                <a:sym typeface="Wingdings" pitchFamily="2" charset="2"/>
              </a:rPr>
              <a:t>lost</a:t>
            </a:r>
            <a:r>
              <a:rPr lang="it-IT">
                <a:sym typeface="Wingdings" pitchFamily="2" charset="2"/>
              </a:rPr>
              <a:t>.</a:t>
            </a:r>
            <a:endParaRPr lang="it-IT"/>
          </a:p>
          <a:p>
            <a:pPr marL="342900" indent="-342900">
              <a:buFont typeface="Arial" charset="2"/>
              <a:buChar char="•"/>
            </a:pPr>
            <a:endParaRPr lang="it-IT"/>
          </a:p>
          <a:p>
            <a:pPr marL="342900" indent="-342900">
              <a:buFont typeface="Arial" charset="2"/>
              <a:buChar char="•"/>
            </a:pPr>
            <a:r>
              <a:rPr lang="it-IT"/>
              <a:t>Bandwidth:</a:t>
            </a:r>
          </a:p>
          <a:p>
            <a:pPr marL="1085850" lvl="1" indent="-342900">
              <a:buFont typeface="Arial" charset="2"/>
              <a:buChar char="•"/>
            </a:pPr>
            <a:r>
              <a:rPr lang="it-IT" err="1"/>
              <a:t>Reactive</a:t>
            </a:r>
            <a:r>
              <a:rPr lang="it-IT"/>
              <a:t> app: small bandwidth </a:t>
            </a:r>
            <a:r>
              <a:rPr lang="it-IT" err="1"/>
              <a:t>reduction</a:t>
            </a:r>
            <a:r>
              <a:rPr lang="it-IT"/>
              <a:t>.</a:t>
            </a:r>
          </a:p>
          <a:p>
            <a:pPr marL="1085850" lvl="1" indent="-342900">
              <a:buFont typeface="Arial" charset="2"/>
              <a:buChar char="•"/>
            </a:pPr>
            <a:r>
              <a:rPr lang="it-IT" err="1"/>
              <a:t>Proactive</a:t>
            </a:r>
            <a:r>
              <a:rPr lang="it-IT"/>
              <a:t> app: connection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stopped</a:t>
            </a:r>
            <a:r>
              <a:rPr lang="it-IT"/>
              <a:t> due to the failure </a:t>
            </a:r>
            <a:r>
              <a:rPr lang="it-IT" err="1"/>
              <a:t>reaction</a:t>
            </a:r>
            <a:r>
              <a:rPr lang="it-IT"/>
              <a:t> time. </a:t>
            </a:r>
          </a:p>
        </p:txBody>
      </p:sp>
    </p:spTree>
    <p:extLst>
      <p:ext uri="{BB962C8B-B14F-4D97-AF65-F5344CB8AC3E}">
        <p14:creationId xmlns:p14="http://schemas.microsoft.com/office/powerpoint/2010/main" val="50594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84C627-1494-1040-9DF0-A9ECA9AF1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Conclusions</a:t>
            </a:r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1F2305E-26F7-BF48-A01D-24CE7D249706}"/>
              </a:ext>
            </a:extLst>
          </p:cNvPr>
          <p:cNvSpPr txBox="1"/>
          <p:nvPr/>
        </p:nvSpPr>
        <p:spPr>
          <a:xfrm>
            <a:off x="281479" y="1905506"/>
            <a:ext cx="8581042" cy="30469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/>
              <a:t>In </a:t>
            </a:r>
            <a:r>
              <a:rPr lang="it-IT" sz="2400" err="1"/>
              <a:t>this</a:t>
            </a:r>
            <a:r>
              <a:rPr lang="it-IT" sz="2400"/>
              <a:t> </a:t>
            </a:r>
            <a:r>
              <a:rPr lang="it-IT" sz="2400" err="1"/>
              <a:t>project</a:t>
            </a:r>
            <a:r>
              <a:rPr lang="it-IT" sz="2400"/>
              <a:t> </a:t>
            </a:r>
            <a:r>
              <a:rPr lang="it-IT" sz="2400" err="1"/>
              <a:t>we</a:t>
            </a:r>
            <a:r>
              <a:rPr lang="it-IT" sz="2400"/>
              <a:t> </a:t>
            </a:r>
            <a:r>
              <a:rPr lang="it-IT" sz="2400" err="1"/>
              <a:t>developed</a:t>
            </a:r>
            <a:r>
              <a:rPr lang="it-IT" sz="2400"/>
              <a:t> a </a:t>
            </a:r>
            <a:r>
              <a:rPr lang="it-IT" sz="2400" err="1"/>
              <a:t>proactive</a:t>
            </a:r>
            <a:r>
              <a:rPr lang="it-IT" sz="2400"/>
              <a:t> and a </a:t>
            </a:r>
            <a:r>
              <a:rPr lang="it-IT" sz="2400" err="1"/>
              <a:t>reactive</a:t>
            </a:r>
            <a:r>
              <a:rPr lang="it-IT" sz="2400"/>
              <a:t> application in order to </a:t>
            </a:r>
            <a:r>
              <a:rPr lang="it-IT" sz="2400" err="1"/>
              <a:t>manage</a:t>
            </a:r>
            <a:r>
              <a:rPr lang="it-IT" sz="2400"/>
              <a:t> the failure of a node in a 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err="1"/>
              <a:t>We</a:t>
            </a:r>
            <a:r>
              <a:rPr lang="it-IT" sz="2400"/>
              <a:t> </a:t>
            </a:r>
            <a:r>
              <a:rPr lang="it-IT" sz="2400" err="1"/>
              <a:t>have</a:t>
            </a:r>
            <a:r>
              <a:rPr lang="it-IT" sz="2400"/>
              <a:t> </a:t>
            </a:r>
            <a:r>
              <a:rPr lang="it-IT" sz="2400" err="1"/>
              <a:t>collected</a:t>
            </a:r>
            <a:r>
              <a:rPr lang="it-IT" sz="2400"/>
              <a:t> </a:t>
            </a:r>
            <a:r>
              <a:rPr lang="it-IT" sz="2400" err="1"/>
              <a:t>statistics</a:t>
            </a:r>
            <a:r>
              <a:rPr lang="it-IT" sz="2400"/>
              <a:t> on the delay and the bandwidth </a:t>
            </a:r>
            <a:r>
              <a:rPr lang="it-IT" sz="2400" err="1"/>
              <a:t>using</a:t>
            </a:r>
            <a:r>
              <a:rPr lang="it-IT" sz="2400"/>
              <a:t> </a:t>
            </a:r>
            <a:r>
              <a:rPr lang="it-IT" sz="2400" err="1"/>
              <a:t>both</a:t>
            </a:r>
            <a:r>
              <a:rPr lang="it-IT" sz="2400"/>
              <a:t> the </a:t>
            </a:r>
            <a:r>
              <a:rPr lang="it-IT" sz="2400" err="1"/>
              <a:t>applications</a:t>
            </a:r>
            <a:r>
              <a:rPr lang="it-IT" sz="2400"/>
              <a:t>.</a:t>
            </a:r>
            <a:endParaRPr lang="it-IT" sz="24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err="1"/>
              <a:t>Both</a:t>
            </a:r>
            <a:r>
              <a:rPr lang="it-IT" sz="2400"/>
              <a:t> the </a:t>
            </a:r>
            <a:r>
              <a:rPr lang="it-IT" sz="2400" err="1"/>
              <a:t>applications</a:t>
            </a:r>
            <a:r>
              <a:rPr lang="it-IT" sz="2400"/>
              <a:t> </a:t>
            </a:r>
            <a:r>
              <a:rPr lang="it-IT" sz="2400" err="1"/>
              <a:t>works</a:t>
            </a:r>
            <a:r>
              <a:rPr lang="it-IT" sz="2400"/>
              <a:t> with </a:t>
            </a:r>
            <a:r>
              <a:rPr lang="it-IT" sz="2400" err="1"/>
              <a:t>every</a:t>
            </a:r>
            <a:r>
              <a:rPr lang="it-IT" sz="2400"/>
              <a:t> </a:t>
            </a:r>
            <a:r>
              <a:rPr lang="it-IT" sz="2400" err="1"/>
              <a:t>topology</a:t>
            </a:r>
            <a:r>
              <a:rPr lang="it-IT" sz="2400"/>
              <a:t>, with the </a:t>
            </a:r>
            <a:r>
              <a:rPr lang="it-IT" sz="2400" err="1"/>
              <a:t>constraint</a:t>
            </a:r>
            <a:r>
              <a:rPr lang="it-IT" sz="2400"/>
              <a:t> </a:t>
            </a:r>
            <a:r>
              <a:rPr lang="it-IT" sz="2400" err="1"/>
              <a:t>that</a:t>
            </a:r>
            <a:r>
              <a:rPr lang="it-IT" sz="2400"/>
              <a:t> </a:t>
            </a:r>
            <a:r>
              <a:rPr lang="it-IT" sz="2400" err="1"/>
              <a:t>each</a:t>
            </a:r>
            <a:r>
              <a:rPr lang="it-IT" sz="2400"/>
              <a:t> switch must </a:t>
            </a:r>
            <a:r>
              <a:rPr lang="it-IT" sz="2400" err="1"/>
              <a:t>have</a:t>
            </a:r>
            <a:r>
              <a:rPr lang="it-IT" sz="2400"/>
              <a:t> </a:t>
            </a:r>
            <a:r>
              <a:rPr lang="it-IT" sz="2400" err="1"/>
              <a:t>at</a:t>
            </a:r>
            <a:r>
              <a:rPr lang="it-IT" sz="2400"/>
              <a:t> most one host </a:t>
            </a:r>
            <a:r>
              <a:rPr lang="it-IT" sz="2400" err="1"/>
              <a:t>linked</a:t>
            </a:r>
            <a:r>
              <a:rPr lang="it-IT" sz="2400"/>
              <a:t>.</a:t>
            </a:r>
            <a:endParaRPr lang="it-IT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6638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14771FE-43F8-4F0F-A87E-BDE1957F8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7011" y="2606453"/>
            <a:ext cx="6311221" cy="1646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it-IT" sz="4000" b="1">
                <a:solidFill>
                  <a:schemeClr val="accent1"/>
                </a:solidFill>
                <a:latin typeface="Comic Sans MS"/>
              </a:rPr>
              <a:t>THANKS FOR </a:t>
            </a:r>
          </a:p>
          <a:p>
            <a:pPr algn="ctr"/>
            <a:r>
              <a:rPr lang="it-IT" sz="4000" b="1">
                <a:solidFill>
                  <a:schemeClr val="accent1"/>
                </a:solidFill>
                <a:latin typeface="Comic Sans MS"/>
              </a:rPr>
              <a:t>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66764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5C7A66-6CDE-41E0-A573-1BE70F4AC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Objective</a:t>
            </a:r>
            <a:r>
              <a:rPr lang="it-IT"/>
              <a:t> of the </a:t>
            </a:r>
            <a:r>
              <a:rPr lang="it-IT" err="1"/>
              <a:t>project</a:t>
            </a:r>
            <a:r>
              <a:rPr lang="it-IT"/>
              <a:t>: </a:t>
            </a:r>
            <a:r>
              <a:rPr lang="it-IT" err="1"/>
              <a:t>handling</a:t>
            </a:r>
            <a:r>
              <a:rPr lang="it-IT"/>
              <a:t> the </a:t>
            </a:r>
            <a:r>
              <a:rPr lang="it-IT" err="1"/>
              <a:t>failure</a:t>
            </a:r>
            <a:r>
              <a:rPr lang="it-IT"/>
              <a:t> of a </a:t>
            </a:r>
            <a:r>
              <a:rPr lang="it-IT" err="1"/>
              <a:t>node</a:t>
            </a:r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029266D-9BF4-44FF-8CCB-8B0B299EB022}"/>
              </a:ext>
            </a:extLst>
          </p:cNvPr>
          <p:cNvSpPr txBox="1"/>
          <p:nvPr/>
        </p:nvSpPr>
        <p:spPr>
          <a:xfrm>
            <a:off x="5228477" y="1906669"/>
            <a:ext cx="3843039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err="1">
                <a:latin typeface="Arial"/>
                <a:cs typeface="Arial"/>
              </a:rPr>
              <a:t>Reactive</a:t>
            </a:r>
            <a:r>
              <a:rPr lang="it-IT">
                <a:latin typeface="Arial"/>
                <a:cs typeface="Arial"/>
              </a:rPr>
              <a:t> mode: </a:t>
            </a:r>
          </a:p>
          <a:p>
            <a:pPr marL="742950" lvl="1" indent="-285750">
              <a:buFont typeface="Arial"/>
              <a:buChar char="•"/>
            </a:pPr>
            <a:r>
              <a:rPr lang="it-IT">
                <a:latin typeface="Arial"/>
                <a:cs typeface="Arial"/>
              </a:rPr>
              <a:t>Switch </a:t>
            </a:r>
            <a:r>
              <a:rPr lang="it-IT" err="1">
                <a:latin typeface="Arial"/>
                <a:cs typeface="Arial"/>
              </a:rPr>
              <a:t>going</a:t>
            </a:r>
            <a:r>
              <a:rPr lang="it-IT">
                <a:latin typeface="Arial"/>
                <a:cs typeface="Arial"/>
              </a:rPr>
              <a:t> down </a:t>
            </a:r>
            <a:r>
              <a:rPr lang="it-IT" err="1">
                <a:latin typeface="Arial"/>
                <a:cs typeface="Arial"/>
              </a:rPr>
              <a:t>sends</a:t>
            </a:r>
            <a:r>
              <a:rPr lang="it-IT">
                <a:latin typeface="Arial"/>
                <a:cs typeface="Arial"/>
              </a:rPr>
              <a:t> a </a:t>
            </a:r>
            <a:r>
              <a:rPr lang="it-IT" err="1">
                <a:latin typeface="Arial"/>
                <a:cs typeface="Arial"/>
              </a:rPr>
              <a:t>message</a:t>
            </a:r>
            <a:r>
              <a:rPr lang="it-IT">
                <a:latin typeface="Arial"/>
                <a:cs typeface="Arial"/>
              </a:rPr>
              <a:t> to the controller.</a:t>
            </a:r>
          </a:p>
          <a:p>
            <a:pPr marL="742950" lvl="1" indent="-285750">
              <a:buFont typeface="Arial"/>
              <a:buChar char="•"/>
            </a:pPr>
            <a:r>
              <a:rPr lang="it-IT">
                <a:latin typeface="Arial"/>
                <a:cs typeface="Arial"/>
              </a:rPr>
              <a:t>Controller handles </a:t>
            </a:r>
            <a:r>
              <a:rPr lang="it-IT" err="1">
                <a:latin typeface="Arial"/>
                <a:cs typeface="Arial"/>
              </a:rPr>
              <a:t>these</a:t>
            </a:r>
            <a:r>
              <a:rPr lang="it-IT">
                <a:latin typeface="Arial"/>
                <a:cs typeface="Arial"/>
              </a:rPr>
              <a:t> real-time </a:t>
            </a:r>
            <a:r>
              <a:rPr lang="it-IT" err="1">
                <a:latin typeface="Arial"/>
                <a:cs typeface="Arial"/>
              </a:rPr>
              <a:t>messages</a:t>
            </a:r>
            <a:r>
              <a:rPr lang="it-IT">
                <a:latin typeface="Arial"/>
                <a:cs typeface="Arial"/>
              </a:rPr>
              <a:t>.</a:t>
            </a:r>
          </a:p>
        </p:txBody>
      </p:sp>
      <p:pic>
        <p:nvPicPr>
          <p:cNvPr id="6" name="Immagine 5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1D3BD0FB-ABE1-4467-B86D-EE433D1681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47" y="1906669"/>
            <a:ext cx="4768431" cy="3202158"/>
          </a:xfrm>
          <a:prstGeom prst="rect">
            <a:avLst/>
          </a:prstGeom>
        </p:spPr>
      </p:pic>
      <p:sp>
        <p:nvSpPr>
          <p:cNvPr id="5" name="Per 4">
            <a:extLst>
              <a:ext uri="{FF2B5EF4-FFF2-40B4-BE49-F238E27FC236}">
                <a16:creationId xmlns:a16="http://schemas.microsoft.com/office/drawing/2014/main" id="{D3CFF3AA-F6A5-C846-86C2-430A5746F1EE}"/>
              </a:ext>
            </a:extLst>
          </p:cNvPr>
          <p:cNvSpPr/>
          <p:nvPr/>
        </p:nvSpPr>
        <p:spPr>
          <a:xfrm>
            <a:off x="1078354" y="2924614"/>
            <a:ext cx="509038" cy="1003609"/>
          </a:xfrm>
          <a:prstGeom prst="mathMultiply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4CD85174-EA1D-4B42-BB3D-53B11D61389F}"/>
              </a:ext>
            </a:extLst>
          </p:cNvPr>
          <p:cNvCxnSpPr/>
          <p:nvPr/>
        </p:nvCxnSpPr>
        <p:spPr>
          <a:xfrm>
            <a:off x="858644" y="2553629"/>
            <a:ext cx="312234" cy="568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E50F1B9-68C0-4144-A684-01E742EB10CC}"/>
              </a:ext>
            </a:extLst>
          </p:cNvPr>
          <p:cNvSpPr txBox="1"/>
          <p:nvPr/>
        </p:nvSpPr>
        <p:spPr>
          <a:xfrm>
            <a:off x="72483" y="2226143"/>
            <a:ext cx="1401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rgbClr val="C00000"/>
                </a:solidFill>
              </a:rPr>
              <a:t>Node failure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1892D8F-CB66-1041-B66C-0DE9E995706B}"/>
              </a:ext>
            </a:extLst>
          </p:cNvPr>
          <p:cNvSpPr txBox="1"/>
          <p:nvPr/>
        </p:nvSpPr>
        <p:spPr>
          <a:xfrm>
            <a:off x="5228476" y="3474004"/>
            <a:ext cx="38430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>
                <a:latin typeface="Arial"/>
                <a:cs typeface="Calibri"/>
              </a:rPr>
              <a:t>Proactive</a:t>
            </a:r>
            <a:r>
              <a:rPr lang="it-IT">
                <a:latin typeface="Arial"/>
                <a:cs typeface="Calibri"/>
              </a:rPr>
              <a:t> mode: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>
                <a:latin typeface="Arial"/>
                <a:cs typeface="Calibri"/>
              </a:rPr>
              <a:t>Controller checks switches status.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err="1">
                <a:latin typeface="Arial"/>
                <a:cs typeface="Calibri"/>
              </a:rPr>
              <a:t>Presence</a:t>
            </a:r>
            <a:r>
              <a:rPr lang="it-IT">
                <a:latin typeface="Arial"/>
                <a:cs typeface="Calibri"/>
              </a:rPr>
              <a:t>/</a:t>
            </a:r>
            <a:r>
              <a:rPr lang="it-IT" err="1">
                <a:latin typeface="Arial"/>
                <a:cs typeface="Calibri"/>
              </a:rPr>
              <a:t>absence</a:t>
            </a:r>
            <a:r>
              <a:rPr lang="it-IT">
                <a:latin typeface="Arial"/>
                <a:cs typeface="Calibri"/>
              </a:rPr>
              <a:t> of a </a:t>
            </a:r>
            <a:r>
              <a:rPr lang="it-IT" err="1">
                <a:latin typeface="Arial"/>
                <a:cs typeface="Calibri"/>
              </a:rPr>
              <a:t>response</a:t>
            </a:r>
            <a:r>
              <a:rPr lang="it-IT">
                <a:latin typeface="Arial"/>
                <a:cs typeface="Calibri"/>
              </a:rPr>
              <a:t> </a:t>
            </a:r>
            <a:r>
              <a:rPr lang="it-IT" err="1">
                <a:latin typeface="Arial"/>
                <a:cs typeface="Calibri"/>
              </a:rPr>
              <a:t>is</a:t>
            </a:r>
            <a:r>
              <a:rPr lang="it-IT">
                <a:latin typeface="Arial"/>
                <a:cs typeface="Calibri"/>
              </a:rPr>
              <a:t> </a:t>
            </a:r>
            <a:r>
              <a:rPr lang="it-IT" err="1">
                <a:latin typeface="Arial"/>
                <a:cs typeface="Calibri"/>
              </a:rPr>
              <a:t>used</a:t>
            </a:r>
            <a:r>
              <a:rPr lang="it-IT">
                <a:latin typeface="Arial"/>
                <a:cs typeface="Calibri"/>
              </a:rPr>
              <a:t> to </a:t>
            </a:r>
            <a:r>
              <a:rPr lang="it-IT" err="1">
                <a:latin typeface="Arial"/>
                <a:cs typeface="Calibri"/>
              </a:rPr>
              <a:t>manage</a:t>
            </a:r>
            <a:r>
              <a:rPr lang="it-IT">
                <a:latin typeface="Arial"/>
                <a:cs typeface="Calibri"/>
              </a:rPr>
              <a:t> flow </a:t>
            </a:r>
            <a:r>
              <a:rPr lang="it-IT" err="1">
                <a:latin typeface="Arial"/>
                <a:cs typeface="Calibri"/>
              </a:rPr>
              <a:t>tables</a:t>
            </a:r>
            <a:r>
              <a:rPr lang="it-IT">
                <a:latin typeface="Arial"/>
                <a:cs typeface="Calibri"/>
              </a:rPr>
              <a:t>.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73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A-priori </a:t>
            </a:r>
            <a:r>
              <a:rPr lang="it-IT" err="1"/>
              <a:t>procedures</a:t>
            </a:r>
            <a:r>
              <a:rPr lang="it-IT"/>
              <a:t>: </a:t>
            </a:r>
            <a:r>
              <a:rPr lang="it-IT" err="1"/>
              <a:t>topology</a:t>
            </a:r>
            <a:r>
              <a:rPr lang="it-IT"/>
              <a:t> </a:t>
            </a:r>
            <a:r>
              <a:rPr lang="it-IT" err="1"/>
              <a:t>discovery</a:t>
            </a:r>
          </a:p>
        </p:txBody>
      </p:sp>
      <p:graphicFrame>
        <p:nvGraphicFramePr>
          <p:cNvPr id="12" name="Tabella 12">
            <a:extLst>
              <a:ext uri="{FF2B5EF4-FFF2-40B4-BE49-F238E27FC236}">
                <a16:creationId xmlns:a16="http://schemas.microsoft.com/office/drawing/2014/main" id="{A9161BC6-942F-4B51-BE6B-002F0D8F72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8467807"/>
              </p:ext>
            </p:extLst>
          </p:nvPr>
        </p:nvGraphicFramePr>
        <p:xfrm>
          <a:off x="3896120" y="2866554"/>
          <a:ext cx="4973444" cy="307704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0492">
                  <a:extLst>
                    <a:ext uri="{9D8B030D-6E8A-4147-A177-3AD203B41FA5}">
                      <a16:colId xmlns:a16="http://schemas.microsoft.com/office/drawing/2014/main" val="132361741"/>
                    </a:ext>
                  </a:extLst>
                </a:gridCol>
                <a:gridCol w="710492">
                  <a:extLst>
                    <a:ext uri="{9D8B030D-6E8A-4147-A177-3AD203B41FA5}">
                      <a16:colId xmlns:a16="http://schemas.microsoft.com/office/drawing/2014/main" val="29892331"/>
                    </a:ext>
                  </a:extLst>
                </a:gridCol>
                <a:gridCol w="710492">
                  <a:extLst>
                    <a:ext uri="{9D8B030D-6E8A-4147-A177-3AD203B41FA5}">
                      <a16:colId xmlns:a16="http://schemas.microsoft.com/office/drawing/2014/main" val="1909180418"/>
                    </a:ext>
                  </a:extLst>
                </a:gridCol>
                <a:gridCol w="710492">
                  <a:extLst>
                    <a:ext uri="{9D8B030D-6E8A-4147-A177-3AD203B41FA5}">
                      <a16:colId xmlns:a16="http://schemas.microsoft.com/office/drawing/2014/main" val="1450143178"/>
                    </a:ext>
                  </a:extLst>
                </a:gridCol>
                <a:gridCol w="710492">
                  <a:extLst>
                    <a:ext uri="{9D8B030D-6E8A-4147-A177-3AD203B41FA5}">
                      <a16:colId xmlns:a16="http://schemas.microsoft.com/office/drawing/2014/main" val="2152496850"/>
                    </a:ext>
                  </a:extLst>
                </a:gridCol>
                <a:gridCol w="710492">
                  <a:extLst>
                    <a:ext uri="{9D8B030D-6E8A-4147-A177-3AD203B41FA5}">
                      <a16:colId xmlns:a16="http://schemas.microsoft.com/office/drawing/2014/main" val="3928584087"/>
                    </a:ext>
                  </a:extLst>
                </a:gridCol>
                <a:gridCol w="710492">
                  <a:extLst>
                    <a:ext uri="{9D8B030D-6E8A-4147-A177-3AD203B41FA5}">
                      <a16:colId xmlns:a16="http://schemas.microsoft.com/office/drawing/2014/main" val="1311380329"/>
                    </a:ext>
                  </a:extLst>
                </a:gridCol>
              </a:tblGrid>
              <a:tr h="327345">
                <a:tc>
                  <a:txBody>
                    <a:bodyPr/>
                    <a:lstStyle/>
                    <a:p>
                      <a:endParaRPr lang="it-IT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400" u="none" strike="noStrike" noProof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8398431"/>
                  </a:ext>
                </a:extLst>
              </a:tr>
              <a:tr h="458283">
                <a:tc>
                  <a:txBody>
                    <a:bodyPr/>
                    <a:lstStyle/>
                    <a:p>
                      <a:pPr algn="ctr"/>
                      <a:r>
                        <a:rPr lang="it-IT" sz="140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1, 2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1, 2, 3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1, 2, 3, 4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1, 6, 5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1, 6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0999674"/>
                  </a:ext>
                </a:extLst>
              </a:tr>
              <a:tr h="458283">
                <a:tc>
                  <a:txBody>
                    <a:bodyPr/>
                    <a:lstStyle/>
                    <a:p>
                      <a:pPr algn="ctr"/>
                      <a:r>
                        <a:rPr lang="it-IT" sz="140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2, 1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2, 3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2, 3, 4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2, 1, 6, 5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2, 1, 6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5172843"/>
                  </a:ext>
                </a:extLst>
              </a:tr>
              <a:tr h="458283">
                <a:tc>
                  <a:txBody>
                    <a:bodyPr/>
                    <a:lstStyle/>
                    <a:p>
                      <a:pPr algn="ctr"/>
                      <a:r>
                        <a:rPr lang="it-IT" sz="140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3, 2, 1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3, 2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3, 4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3, 4, 5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3, 2, 1, 6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0592817"/>
                  </a:ext>
                </a:extLst>
              </a:tr>
              <a:tr h="458283">
                <a:tc>
                  <a:txBody>
                    <a:bodyPr/>
                    <a:lstStyle/>
                    <a:p>
                      <a:pPr algn="ctr"/>
                      <a:r>
                        <a:rPr lang="it-IT" sz="140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4, 3, 2, 1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4, 3, 2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4, 3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4, 5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4, 5, 6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031152"/>
                  </a:ext>
                </a:extLst>
              </a:tr>
              <a:tr h="458283">
                <a:tc>
                  <a:txBody>
                    <a:bodyPr/>
                    <a:lstStyle/>
                    <a:p>
                      <a:pPr algn="ctr"/>
                      <a:r>
                        <a:rPr lang="it-IT" sz="140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5, 6, 1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5, 4, 3, 2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5, 4, 3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5, 4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5, 6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854642"/>
                  </a:ext>
                </a:extLst>
              </a:tr>
              <a:tr h="458283">
                <a:tc>
                  <a:txBody>
                    <a:bodyPr/>
                    <a:lstStyle/>
                    <a:p>
                      <a:pPr algn="ctr"/>
                      <a:r>
                        <a:rPr lang="it-IT" sz="1400"/>
                        <a:t>S6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6, 1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6, 1, 2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6, 1, 2, 3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6, 5, 4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6, 5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10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9545986"/>
                  </a:ext>
                </a:extLst>
              </a:tr>
            </a:tbl>
          </a:graphicData>
        </a:graphic>
      </p:graphicFrame>
      <p:pic>
        <p:nvPicPr>
          <p:cNvPr id="8" name="Immagine 7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A4AE4010-2A46-C442-9E2E-D217A4A53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24" y="3389412"/>
            <a:ext cx="3024909" cy="203132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707C16F-567B-FE47-AA7F-79B73FBA85B9}"/>
              </a:ext>
            </a:extLst>
          </p:cNvPr>
          <p:cNvSpPr txBox="1"/>
          <p:nvPr/>
        </p:nvSpPr>
        <p:spPr>
          <a:xfrm>
            <a:off x="560224" y="1333952"/>
            <a:ext cx="73598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/>
              <a:t>Switches</a:t>
            </a:r>
            <a:r>
              <a:rPr lang="it-IT"/>
              <a:t> and links discovery.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cs typeface="Calibri"/>
              </a:rPr>
              <a:t>A host </a:t>
            </a:r>
            <a:r>
              <a:rPr lang="it-IT" err="1">
                <a:cs typeface="Calibri"/>
              </a:rPr>
              <a:t>discovered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when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sends</a:t>
            </a:r>
            <a:r>
              <a:rPr lang="it-IT">
                <a:cs typeface="Calibri"/>
              </a:rPr>
              <a:t> a message.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>
                <a:cs typeface="Calibri"/>
              </a:rPr>
              <a:t>Proactive</a:t>
            </a:r>
            <a:r>
              <a:rPr lang="it-IT">
                <a:cs typeface="Calibri"/>
              </a:rPr>
              <a:t> storage of shortest </a:t>
            </a:r>
            <a:r>
              <a:rPr lang="it-IT" err="1">
                <a:cs typeface="Calibri"/>
              </a:rPr>
              <a:t>paths</a:t>
            </a:r>
            <a:r>
              <a:rPr lang="it-IT">
                <a:cs typeface="Calibri"/>
              </a:rPr>
              <a:t> </a:t>
            </a:r>
            <a:r>
              <a:rPr lang="it-IT">
                <a:cs typeface="Calibri"/>
                <a:sym typeface="Wingdings" pitchFamily="2" charset="2"/>
              </a:rPr>
              <a:t>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topology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matrix</a:t>
            </a:r>
            <a:r>
              <a:rPr lang="it-IT">
                <a:cs typeface="Calibri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>
                <a:cs typeface="Calibri"/>
              </a:rPr>
              <a:t>Entry </a:t>
            </a:r>
            <a:r>
              <a:rPr lang="it-IT" i="1">
                <a:cs typeface="Calibri"/>
              </a:rPr>
              <a:t>(i</a:t>
            </a:r>
            <a:r>
              <a:rPr lang="it-IT">
                <a:cs typeface="Calibri"/>
              </a:rPr>
              <a:t>, </a:t>
            </a:r>
            <a:r>
              <a:rPr lang="it-IT" i="1" err="1">
                <a:cs typeface="Calibri"/>
              </a:rPr>
              <a:t>j</a:t>
            </a:r>
            <a:r>
              <a:rPr lang="it-IT">
                <a:cs typeface="Calibri"/>
              </a:rPr>
              <a:t>) = shortest path from switch </a:t>
            </a:r>
            <a:r>
              <a:rPr lang="it-IT" i="1">
                <a:cs typeface="Calibri"/>
              </a:rPr>
              <a:t>i</a:t>
            </a:r>
            <a:r>
              <a:rPr lang="it-IT">
                <a:cs typeface="Calibri"/>
              </a:rPr>
              <a:t> to switch </a:t>
            </a:r>
            <a:r>
              <a:rPr lang="it-IT" i="1" err="1">
                <a:cs typeface="Calibri"/>
              </a:rPr>
              <a:t>j</a:t>
            </a:r>
            <a:r>
              <a:rPr lang="it-IT">
                <a:cs typeface="Calibri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err="1">
                <a:cs typeface="Calibri"/>
              </a:rPr>
              <a:t>Example</a:t>
            </a:r>
            <a:r>
              <a:rPr lang="it-IT">
                <a:cs typeface="Calibri"/>
              </a:rPr>
              <a:t>: S1 to S4 </a:t>
            </a:r>
            <a:r>
              <a:rPr lang="it-IT">
                <a:cs typeface="Calibri"/>
                <a:sym typeface="Wingdings" pitchFamily="2" charset="2"/>
              </a:rPr>
              <a:t></a:t>
            </a:r>
            <a:r>
              <a:rPr lang="it-IT">
                <a:cs typeface="Calibri"/>
              </a:rPr>
              <a:t> S1 </a:t>
            </a:r>
            <a:r>
              <a:rPr lang="it-IT" err="1">
                <a:cs typeface="Calibri"/>
              </a:rPr>
              <a:t>forwads</a:t>
            </a:r>
            <a:r>
              <a:rPr lang="it-IT">
                <a:cs typeface="Calibri"/>
              </a:rPr>
              <a:t> the packet to  S2.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439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Reactive</a:t>
            </a:r>
            <a:r>
              <a:rPr lang="it-IT"/>
              <a:t> </a:t>
            </a:r>
            <a:r>
              <a:rPr lang="it-IT" err="1"/>
              <a:t>application</a:t>
            </a:r>
          </a:p>
        </p:txBody>
      </p:sp>
      <p:sp>
        <p:nvSpPr>
          <p:cNvPr id="6" name="Rettangolo 5"/>
          <p:cNvSpPr/>
          <p:nvPr/>
        </p:nvSpPr>
        <p:spPr>
          <a:xfrm>
            <a:off x="1885672" y="3533334"/>
            <a:ext cx="1181687" cy="6066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Topology update</a:t>
            </a:r>
          </a:p>
        </p:txBody>
      </p:sp>
      <p:sp>
        <p:nvSpPr>
          <p:cNvPr id="7" name="Rettangolo 6"/>
          <p:cNvSpPr/>
          <p:nvPr/>
        </p:nvSpPr>
        <p:spPr>
          <a:xfrm>
            <a:off x="616048" y="3533334"/>
            <a:ext cx="946251" cy="6066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err="1"/>
              <a:t>event_dp_handler</a:t>
            </a:r>
            <a:endParaRPr lang="en-GB" sz="1400"/>
          </a:p>
        </p:txBody>
      </p:sp>
      <p:sp>
        <p:nvSpPr>
          <p:cNvPr id="8" name="Rettangolo 7"/>
          <p:cNvSpPr/>
          <p:nvPr/>
        </p:nvSpPr>
        <p:spPr>
          <a:xfrm>
            <a:off x="4677358" y="4936480"/>
            <a:ext cx="1769599" cy="10490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Modify table entries that contain the switch</a:t>
            </a:r>
          </a:p>
        </p:txBody>
      </p:sp>
      <p:cxnSp>
        <p:nvCxnSpPr>
          <p:cNvPr id="10" name="Connettore 2 9"/>
          <p:cNvCxnSpPr>
            <a:cxnSpLocks/>
            <a:stCxn id="7" idx="3"/>
          </p:cNvCxnSpPr>
          <p:nvPr/>
        </p:nvCxnSpPr>
        <p:spPr>
          <a:xfrm>
            <a:off x="1562299" y="3836669"/>
            <a:ext cx="32337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/>
          <p:cNvCxnSpPr>
            <a:cxnSpLocks/>
            <a:stCxn id="23" idx="0"/>
            <a:endCxn id="26" idx="1"/>
          </p:cNvCxnSpPr>
          <p:nvPr/>
        </p:nvCxnSpPr>
        <p:spPr>
          <a:xfrm flipV="1">
            <a:off x="5443387" y="1711153"/>
            <a:ext cx="382678" cy="4483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mbo 12"/>
          <p:cNvSpPr/>
          <p:nvPr/>
        </p:nvSpPr>
        <p:spPr>
          <a:xfrm>
            <a:off x="3318848" y="3331230"/>
            <a:ext cx="1622418" cy="1010879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Switch UP</a:t>
            </a:r>
          </a:p>
        </p:txBody>
      </p: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A08C546D-E411-4C1A-BEE5-5F67D888241F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3067359" y="3836669"/>
            <a:ext cx="251489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BA07FBFA-BB12-45B4-878D-00829F39416E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4130057" y="2688650"/>
            <a:ext cx="327825" cy="6425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CA2D289C-D6A6-4D72-BC98-FD96852BEF07}"/>
              </a:ext>
            </a:extLst>
          </p:cNvPr>
          <p:cNvSpPr txBox="1"/>
          <p:nvPr/>
        </p:nvSpPr>
        <p:spPr>
          <a:xfrm>
            <a:off x="3996716" y="2825274"/>
            <a:ext cx="237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/>
              <a:t>T</a:t>
            </a:r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17F83241-BFB8-44C9-AAB1-0BFFEA4067ED}"/>
              </a:ext>
            </a:extLst>
          </p:cNvPr>
          <p:cNvCxnSpPr>
            <a:cxnSpLocks/>
            <a:stCxn id="13" idx="2"/>
            <a:endCxn id="8" idx="1"/>
          </p:cNvCxnSpPr>
          <p:nvPr/>
        </p:nvCxnSpPr>
        <p:spPr>
          <a:xfrm>
            <a:off x="4130057" y="4342109"/>
            <a:ext cx="547301" cy="11189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8073CBEF-A773-4D50-9350-8BE8DF2F9464}"/>
              </a:ext>
            </a:extLst>
          </p:cNvPr>
          <p:cNvSpPr txBox="1"/>
          <p:nvPr/>
        </p:nvSpPr>
        <p:spPr>
          <a:xfrm>
            <a:off x="3996716" y="4496690"/>
            <a:ext cx="237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/>
              <a:t>F</a:t>
            </a:r>
          </a:p>
        </p:txBody>
      </p:sp>
      <p:sp>
        <p:nvSpPr>
          <p:cNvPr id="23" name="Rombo 22">
            <a:extLst>
              <a:ext uri="{FF2B5EF4-FFF2-40B4-BE49-F238E27FC236}">
                <a16:creationId xmlns:a16="http://schemas.microsoft.com/office/drawing/2014/main" id="{9744A418-EDFF-40E1-8C9C-83A2F8342AEC}"/>
              </a:ext>
            </a:extLst>
          </p:cNvPr>
          <p:cNvSpPr/>
          <p:nvPr/>
        </p:nvSpPr>
        <p:spPr>
          <a:xfrm>
            <a:off x="4439817" y="2159510"/>
            <a:ext cx="2007140" cy="1058280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All Switches are UP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0B299A5E-BD66-4F27-A1E5-7C8C0162CA14}"/>
              </a:ext>
            </a:extLst>
          </p:cNvPr>
          <p:cNvSpPr/>
          <p:nvPr/>
        </p:nvSpPr>
        <p:spPr>
          <a:xfrm>
            <a:off x="5826065" y="1407818"/>
            <a:ext cx="1826411" cy="6066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Compute matrix from scratch</a:t>
            </a:r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21863FFF-D804-4B17-A98F-6B5D2922F2C9}"/>
              </a:ext>
            </a:extLst>
          </p:cNvPr>
          <p:cNvSpPr/>
          <p:nvPr/>
        </p:nvSpPr>
        <p:spPr>
          <a:xfrm>
            <a:off x="7847970" y="1407818"/>
            <a:ext cx="1021594" cy="6066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Restore all flows</a:t>
            </a:r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0A75C9CA-A104-49F8-8BF0-2695C782084F}"/>
              </a:ext>
            </a:extLst>
          </p:cNvPr>
          <p:cNvSpPr/>
          <p:nvPr/>
        </p:nvSpPr>
        <p:spPr>
          <a:xfrm>
            <a:off x="7304558" y="5141566"/>
            <a:ext cx="1353652" cy="6066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Update Flows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CEF81FD0-6C4E-42FD-B668-BD050DE68457}"/>
              </a:ext>
            </a:extLst>
          </p:cNvPr>
          <p:cNvSpPr txBox="1"/>
          <p:nvPr/>
        </p:nvSpPr>
        <p:spPr>
          <a:xfrm>
            <a:off x="5289286" y="1756847"/>
            <a:ext cx="237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/>
              <a:t>T</a:t>
            </a:r>
          </a:p>
        </p:txBody>
      </p: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E02B40FB-1FFF-4AB1-A7C7-4BB72F6B6179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>
          <a:xfrm>
            <a:off x="7652476" y="1711153"/>
            <a:ext cx="19549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07420C85-0703-4B72-BF9F-9FDF10D0AAEC}"/>
              </a:ext>
            </a:extLst>
          </p:cNvPr>
          <p:cNvCxnSpPr>
            <a:cxnSpLocks/>
            <a:stCxn id="8" idx="3"/>
            <a:endCxn id="33" idx="1"/>
          </p:cNvCxnSpPr>
          <p:nvPr/>
        </p:nvCxnSpPr>
        <p:spPr>
          <a:xfrm flipV="1">
            <a:off x="6446957" y="5444901"/>
            <a:ext cx="857601" cy="161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Connettore 2 77">
            <a:extLst>
              <a:ext uri="{FF2B5EF4-FFF2-40B4-BE49-F238E27FC236}">
                <a16:creationId xmlns:a16="http://schemas.microsoft.com/office/drawing/2014/main" id="{CEC58E3C-B74C-4137-B66E-93331BF3B242}"/>
              </a:ext>
            </a:extLst>
          </p:cNvPr>
          <p:cNvCxnSpPr>
            <a:cxnSpLocks/>
            <a:stCxn id="23" idx="2"/>
            <a:endCxn id="87" idx="1"/>
          </p:cNvCxnSpPr>
          <p:nvPr/>
        </p:nvCxnSpPr>
        <p:spPr>
          <a:xfrm>
            <a:off x="5443387" y="3217790"/>
            <a:ext cx="767503" cy="6270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Rettangolo 86">
            <a:extLst>
              <a:ext uri="{FF2B5EF4-FFF2-40B4-BE49-F238E27FC236}">
                <a16:creationId xmlns:a16="http://schemas.microsoft.com/office/drawing/2014/main" id="{C54B9D85-4038-4CB0-8F75-88E4E2F10533}"/>
              </a:ext>
            </a:extLst>
          </p:cNvPr>
          <p:cNvSpPr/>
          <p:nvPr/>
        </p:nvSpPr>
        <p:spPr>
          <a:xfrm>
            <a:off x="6210890" y="3382726"/>
            <a:ext cx="1637080" cy="92428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Update flows towards switch that wakes up</a:t>
            </a:r>
          </a:p>
        </p:txBody>
      </p:sp>
      <p:sp>
        <p:nvSpPr>
          <p:cNvPr id="93" name="CasellaDiTesto 92">
            <a:extLst>
              <a:ext uri="{FF2B5EF4-FFF2-40B4-BE49-F238E27FC236}">
                <a16:creationId xmlns:a16="http://schemas.microsoft.com/office/drawing/2014/main" id="{C218F376-ACE9-48CB-A4F2-CF3689374C7F}"/>
              </a:ext>
            </a:extLst>
          </p:cNvPr>
          <p:cNvSpPr txBox="1"/>
          <p:nvPr/>
        </p:nvSpPr>
        <p:spPr>
          <a:xfrm>
            <a:off x="5324824" y="3347001"/>
            <a:ext cx="237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/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137311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3" grpId="0" animBg="1"/>
      <p:bldP spid="22" grpId="0"/>
      <p:bldP spid="21" grpId="0"/>
      <p:bldP spid="23" grpId="0" animBg="1"/>
      <p:bldP spid="26" grpId="0" animBg="1"/>
      <p:bldP spid="27" grpId="0" animBg="1"/>
      <p:bldP spid="33" grpId="0" animBg="1"/>
      <p:bldP spid="34" grpId="0"/>
      <p:bldP spid="87" grpId="0" animBg="1"/>
      <p:bldP spid="9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Proactive</a:t>
            </a:r>
            <a:r>
              <a:rPr lang="it-IT"/>
              <a:t> </a:t>
            </a:r>
            <a:r>
              <a:rPr lang="it-IT" err="1"/>
              <a:t>application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F44EA65D-5661-E641-8BFE-EF9B8FFB8100}"/>
              </a:ext>
            </a:extLst>
          </p:cNvPr>
          <p:cNvSpPr/>
          <p:nvPr/>
        </p:nvSpPr>
        <p:spPr>
          <a:xfrm>
            <a:off x="93343" y="1803629"/>
            <a:ext cx="1651791" cy="4873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err="1"/>
              <a:t>Switch_status</a:t>
            </a:r>
            <a:endParaRPr lang="en-GB" sz="1400"/>
          </a:p>
          <a:p>
            <a:pPr algn="ctr"/>
            <a:r>
              <a:rPr lang="en-GB" sz="1400"/>
              <a:t>(every 5 seconds)</a:t>
            </a:r>
          </a:p>
        </p:txBody>
      </p:sp>
      <p:sp>
        <p:nvSpPr>
          <p:cNvPr id="9" name="Rombo 8">
            <a:extLst>
              <a:ext uri="{FF2B5EF4-FFF2-40B4-BE49-F238E27FC236}">
                <a16:creationId xmlns:a16="http://schemas.microsoft.com/office/drawing/2014/main" id="{7C37A414-E6F7-6143-8878-728FB5908934}"/>
              </a:ext>
            </a:extLst>
          </p:cNvPr>
          <p:cNvSpPr/>
          <p:nvPr/>
        </p:nvSpPr>
        <p:spPr>
          <a:xfrm>
            <a:off x="997712" y="2995803"/>
            <a:ext cx="1037134" cy="702208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Switch UP</a:t>
            </a:r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DD7600B9-249F-8B40-BCA3-C65C84C6F748}"/>
              </a:ext>
            </a:extLst>
          </p:cNvPr>
          <p:cNvCxnSpPr>
            <a:cxnSpLocks/>
          </p:cNvCxnSpPr>
          <p:nvPr/>
        </p:nvCxnSpPr>
        <p:spPr>
          <a:xfrm flipV="1">
            <a:off x="1528313" y="2623523"/>
            <a:ext cx="363308" cy="3752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ttangolo 12">
            <a:extLst>
              <a:ext uri="{FF2B5EF4-FFF2-40B4-BE49-F238E27FC236}">
                <a16:creationId xmlns:a16="http://schemas.microsoft.com/office/drawing/2014/main" id="{8C1894B1-174C-424F-8393-A3497301A2E5}"/>
              </a:ext>
            </a:extLst>
          </p:cNvPr>
          <p:cNvSpPr/>
          <p:nvPr/>
        </p:nvSpPr>
        <p:spPr>
          <a:xfrm>
            <a:off x="1887980" y="2327667"/>
            <a:ext cx="1651791" cy="6188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err="1"/>
              <a:t>event_dp_handler</a:t>
            </a:r>
            <a:br>
              <a:rPr lang="en-GB" sz="1400"/>
            </a:br>
            <a:r>
              <a:rPr lang="en-GB" sz="1400"/>
              <a:t>(as reactive, case switch up)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03E3400-88A8-6642-9918-72D817F5A395}"/>
              </a:ext>
            </a:extLst>
          </p:cNvPr>
          <p:cNvSpPr txBox="1"/>
          <p:nvPr/>
        </p:nvSpPr>
        <p:spPr>
          <a:xfrm>
            <a:off x="1475791" y="256363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T</a:t>
            </a:r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24D1B559-78B2-2841-939A-02437C2D4364}"/>
              </a:ext>
            </a:extLst>
          </p:cNvPr>
          <p:cNvCxnSpPr>
            <a:cxnSpLocks/>
          </p:cNvCxnSpPr>
          <p:nvPr/>
        </p:nvCxnSpPr>
        <p:spPr>
          <a:xfrm>
            <a:off x="2514948" y="4480533"/>
            <a:ext cx="363308" cy="388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5562480C-719D-4E44-8B87-C14BC0D0EF7B}"/>
              </a:ext>
            </a:extLst>
          </p:cNvPr>
          <p:cNvSpPr txBox="1"/>
          <p:nvPr/>
        </p:nvSpPr>
        <p:spPr>
          <a:xfrm>
            <a:off x="2399726" y="4546778"/>
            <a:ext cx="29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F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6932E4B2-129C-2040-97FC-4A04E36D0D89}"/>
              </a:ext>
            </a:extLst>
          </p:cNvPr>
          <p:cNvSpPr/>
          <p:nvPr/>
        </p:nvSpPr>
        <p:spPr>
          <a:xfrm>
            <a:off x="2878256" y="4559786"/>
            <a:ext cx="1651791" cy="6188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Topology updated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23214F99-BBBE-1149-BED9-6E903E118CCD}"/>
              </a:ext>
            </a:extLst>
          </p:cNvPr>
          <p:cNvSpPr/>
          <p:nvPr/>
        </p:nvSpPr>
        <p:spPr>
          <a:xfrm>
            <a:off x="4801812" y="4495910"/>
            <a:ext cx="1769599" cy="840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Modify table entries that contains the switch</a:t>
            </a: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182E7077-9F89-1642-89F2-D64CFC5FB6D1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4530047" y="4916110"/>
            <a:ext cx="271765" cy="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ttangolo 24">
            <a:extLst>
              <a:ext uri="{FF2B5EF4-FFF2-40B4-BE49-F238E27FC236}">
                <a16:creationId xmlns:a16="http://schemas.microsoft.com/office/drawing/2014/main" id="{9A3F00D6-4DB5-CB49-8E07-13427ED56DFA}"/>
              </a:ext>
            </a:extLst>
          </p:cNvPr>
          <p:cNvSpPr/>
          <p:nvPr/>
        </p:nvSpPr>
        <p:spPr>
          <a:xfrm>
            <a:off x="6843177" y="4480533"/>
            <a:ext cx="1208886" cy="840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Update flows</a:t>
            </a:r>
          </a:p>
        </p:txBody>
      </p: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0681006A-9F5D-EC41-BBFB-8933C2473083}"/>
              </a:ext>
            </a:extLst>
          </p:cNvPr>
          <p:cNvCxnSpPr>
            <a:cxnSpLocks/>
          </p:cNvCxnSpPr>
          <p:nvPr/>
        </p:nvCxnSpPr>
        <p:spPr>
          <a:xfrm flipV="1">
            <a:off x="6571411" y="4916110"/>
            <a:ext cx="271765" cy="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C135DBFB-4883-494F-B4CC-0E9862073FFA}"/>
              </a:ext>
            </a:extLst>
          </p:cNvPr>
          <p:cNvCxnSpPr>
            <a:cxnSpLocks/>
          </p:cNvCxnSpPr>
          <p:nvPr/>
        </p:nvCxnSpPr>
        <p:spPr>
          <a:xfrm>
            <a:off x="812425" y="2305415"/>
            <a:ext cx="0" cy="10565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589BD288-F8AB-1340-BA03-49E3BC3705B9}"/>
              </a:ext>
            </a:extLst>
          </p:cNvPr>
          <p:cNvCxnSpPr>
            <a:cxnSpLocks/>
          </p:cNvCxnSpPr>
          <p:nvPr/>
        </p:nvCxnSpPr>
        <p:spPr>
          <a:xfrm>
            <a:off x="826594" y="3346907"/>
            <a:ext cx="18528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ttangolo 37">
            <a:extLst>
              <a:ext uri="{FF2B5EF4-FFF2-40B4-BE49-F238E27FC236}">
                <a16:creationId xmlns:a16="http://schemas.microsoft.com/office/drawing/2014/main" id="{C00D768C-48B6-5F4A-9A77-1B726F826A53}"/>
              </a:ext>
            </a:extLst>
          </p:cNvPr>
          <p:cNvSpPr/>
          <p:nvPr/>
        </p:nvSpPr>
        <p:spPr>
          <a:xfrm>
            <a:off x="6123008" y="2374432"/>
            <a:ext cx="1779060" cy="4873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_</a:t>
            </a:r>
            <a:r>
              <a:rPr lang="en-GB" sz="1400" err="1"/>
              <a:t>request_stats</a:t>
            </a:r>
            <a:endParaRPr lang="en-GB" sz="1400"/>
          </a:p>
          <a:p>
            <a:pPr algn="ctr"/>
            <a:r>
              <a:rPr lang="en-GB" sz="1400"/>
              <a:t>(asks for flow status)</a:t>
            </a:r>
          </a:p>
        </p:txBody>
      </p:sp>
      <p:cxnSp>
        <p:nvCxnSpPr>
          <p:cNvPr id="39" name="Connettore 2 38">
            <a:extLst>
              <a:ext uri="{FF2B5EF4-FFF2-40B4-BE49-F238E27FC236}">
                <a16:creationId xmlns:a16="http://schemas.microsoft.com/office/drawing/2014/main" id="{26F8B942-F015-554C-B392-63681C516359}"/>
              </a:ext>
            </a:extLst>
          </p:cNvPr>
          <p:cNvCxnSpPr>
            <a:cxnSpLocks/>
          </p:cNvCxnSpPr>
          <p:nvPr/>
        </p:nvCxnSpPr>
        <p:spPr>
          <a:xfrm flipV="1">
            <a:off x="3539771" y="2607372"/>
            <a:ext cx="2583237" cy="134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ttangolo 50">
            <a:extLst>
              <a:ext uri="{FF2B5EF4-FFF2-40B4-BE49-F238E27FC236}">
                <a16:creationId xmlns:a16="http://schemas.microsoft.com/office/drawing/2014/main" id="{0BCFD53D-D270-7D4F-906A-3DC5F62CAE64}"/>
              </a:ext>
            </a:extLst>
          </p:cNvPr>
          <p:cNvSpPr/>
          <p:nvPr/>
        </p:nvSpPr>
        <p:spPr>
          <a:xfrm>
            <a:off x="8218025" y="2453249"/>
            <a:ext cx="833378" cy="3351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Flags = 0</a:t>
            </a:r>
          </a:p>
        </p:txBody>
      </p:sp>
      <p:cxnSp>
        <p:nvCxnSpPr>
          <p:cNvPr id="52" name="Connettore 2 51">
            <a:extLst>
              <a:ext uri="{FF2B5EF4-FFF2-40B4-BE49-F238E27FC236}">
                <a16:creationId xmlns:a16="http://schemas.microsoft.com/office/drawing/2014/main" id="{1354ECC1-9EC9-DE4A-8E9B-88B9D4283F20}"/>
              </a:ext>
            </a:extLst>
          </p:cNvPr>
          <p:cNvCxnSpPr>
            <a:cxnSpLocks/>
          </p:cNvCxnSpPr>
          <p:nvPr/>
        </p:nvCxnSpPr>
        <p:spPr>
          <a:xfrm>
            <a:off x="7925839" y="2621092"/>
            <a:ext cx="29218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ttangolo 56">
            <a:extLst>
              <a:ext uri="{FF2B5EF4-FFF2-40B4-BE49-F238E27FC236}">
                <a16:creationId xmlns:a16="http://schemas.microsoft.com/office/drawing/2014/main" id="{2BACB9AB-A90A-9845-942B-7419BD325DF5}"/>
              </a:ext>
            </a:extLst>
          </p:cNvPr>
          <p:cNvSpPr/>
          <p:nvPr/>
        </p:nvSpPr>
        <p:spPr>
          <a:xfrm>
            <a:off x="2116164" y="5498951"/>
            <a:ext cx="2210616" cy="4873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_</a:t>
            </a:r>
            <a:r>
              <a:rPr lang="en-GB" sz="1400" err="1"/>
              <a:t>flow_stat_reply_handler</a:t>
            </a:r>
            <a:endParaRPr lang="en-GB" sz="1400"/>
          </a:p>
        </p:txBody>
      </p:sp>
      <p:cxnSp>
        <p:nvCxnSpPr>
          <p:cNvPr id="58" name="Connettore 2 57">
            <a:extLst>
              <a:ext uri="{FF2B5EF4-FFF2-40B4-BE49-F238E27FC236}">
                <a16:creationId xmlns:a16="http://schemas.microsoft.com/office/drawing/2014/main" id="{D7CE3329-C50B-2549-89EE-761A347F92B8}"/>
              </a:ext>
            </a:extLst>
          </p:cNvPr>
          <p:cNvCxnSpPr>
            <a:cxnSpLocks/>
          </p:cNvCxnSpPr>
          <p:nvPr/>
        </p:nvCxnSpPr>
        <p:spPr>
          <a:xfrm>
            <a:off x="4326780" y="5742616"/>
            <a:ext cx="76137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ttangolo 59">
            <a:extLst>
              <a:ext uri="{FF2B5EF4-FFF2-40B4-BE49-F238E27FC236}">
                <a16:creationId xmlns:a16="http://schemas.microsoft.com/office/drawing/2014/main" id="{6FF74754-A223-F34B-8D4A-19FD32693FBF}"/>
              </a:ext>
            </a:extLst>
          </p:cNvPr>
          <p:cNvSpPr/>
          <p:nvPr/>
        </p:nvSpPr>
        <p:spPr>
          <a:xfrm>
            <a:off x="5088151" y="5498951"/>
            <a:ext cx="2210616" cy="4873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/>
              <a:t>Flag of the switches sending flow stats = 1</a:t>
            </a:r>
          </a:p>
        </p:txBody>
      </p:sp>
      <p:sp>
        <p:nvSpPr>
          <p:cNvPr id="27" name="Rombo 26">
            <a:extLst>
              <a:ext uri="{FF2B5EF4-FFF2-40B4-BE49-F238E27FC236}">
                <a16:creationId xmlns:a16="http://schemas.microsoft.com/office/drawing/2014/main" id="{5D562CB9-6A26-E049-94C3-59A12C26BDF6}"/>
              </a:ext>
            </a:extLst>
          </p:cNvPr>
          <p:cNvSpPr/>
          <p:nvPr/>
        </p:nvSpPr>
        <p:spPr>
          <a:xfrm>
            <a:off x="1842343" y="3623692"/>
            <a:ext cx="1328575" cy="840374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Switch was already down</a:t>
            </a:r>
          </a:p>
        </p:txBody>
      </p: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90F3A444-027B-BD40-8501-416F9CBE9A48}"/>
              </a:ext>
            </a:extLst>
          </p:cNvPr>
          <p:cNvCxnSpPr>
            <a:cxnSpLocks/>
          </p:cNvCxnSpPr>
          <p:nvPr/>
        </p:nvCxnSpPr>
        <p:spPr>
          <a:xfrm>
            <a:off x="1528313" y="3698011"/>
            <a:ext cx="359667" cy="3722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3508E9E2-B9B8-664F-8873-0D81650E16B6}"/>
              </a:ext>
            </a:extLst>
          </p:cNvPr>
          <p:cNvCxnSpPr>
            <a:cxnSpLocks/>
          </p:cNvCxnSpPr>
          <p:nvPr/>
        </p:nvCxnSpPr>
        <p:spPr>
          <a:xfrm flipV="1">
            <a:off x="2514948" y="2724052"/>
            <a:ext cx="3608060" cy="8994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B19D9CB3-81FB-CE4A-99AA-DB892DD153D2}"/>
              </a:ext>
            </a:extLst>
          </p:cNvPr>
          <p:cNvSpPr txBox="1"/>
          <p:nvPr/>
        </p:nvSpPr>
        <p:spPr>
          <a:xfrm>
            <a:off x="2471032" y="3129343"/>
            <a:ext cx="29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T</a:t>
            </a:r>
          </a:p>
        </p:txBody>
      </p: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8AEE995A-7B74-2D4F-95D4-BCC8547DA374}"/>
              </a:ext>
            </a:extLst>
          </p:cNvPr>
          <p:cNvCxnSpPr>
            <a:cxnSpLocks/>
            <a:endCxn id="38" idx="2"/>
          </p:cNvCxnSpPr>
          <p:nvPr/>
        </p:nvCxnSpPr>
        <p:spPr>
          <a:xfrm flipH="1" flipV="1">
            <a:off x="7012538" y="2861762"/>
            <a:ext cx="424770" cy="16187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526455D6-EE8E-9645-9C9C-31DE534AFFC3}"/>
              </a:ext>
            </a:extLst>
          </p:cNvPr>
          <p:cNvSpPr txBox="1"/>
          <p:nvPr/>
        </p:nvSpPr>
        <p:spPr>
          <a:xfrm>
            <a:off x="264826" y="1324471"/>
            <a:ext cx="7570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/>
              <a:t>We</a:t>
            </a:r>
            <a:r>
              <a:rPr lang="it-IT"/>
              <a:t> </a:t>
            </a:r>
            <a:r>
              <a:rPr lang="it-IT" err="1"/>
              <a:t>maintain</a:t>
            </a:r>
            <a:r>
              <a:rPr lang="it-IT"/>
              <a:t> a flag for </a:t>
            </a:r>
            <a:r>
              <a:rPr lang="it-IT" err="1"/>
              <a:t>each</a:t>
            </a:r>
            <a:r>
              <a:rPr lang="it-IT"/>
              <a:t> switch </a:t>
            </a:r>
            <a:r>
              <a:rPr lang="it-IT">
                <a:sym typeface="Wingdings" pitchFamily="2" charset="2"/>
              </a:rPr>
              <a:t> 1: switch up, 0: switch down. </a:t>
            </a:r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30B860CA-106C-430B-A036-4389BD58D659}"/>
              </a:ext>
            </a:extLst>
          </p:cNvPr>
          <p:cNvSpPr txBox="1"/>
          <p:nvPr/>
        </p:nvSpPr>
        <p:spPr>
          <a:xfrm>
            <a:off x="1388909" y="3703921"/>
            <a:ext cx="29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1936336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3" grpId="0" animBg="1"/>
      <p:bldP spid="14" grpId="0"/>
      <p:bldP spid="20" grpId="0"/>
      <p:bldP spid="21" grpId="0" animBg="1"/>
      <p:bldP spid="22" grpId="0" animBg="1"/>
      <p:bldP spid="25" grpId="0" animBg="1"/>
      <p:bldP spid="38" grpId="0" animBg="1"/>
      <p:bldP spid="51" grpId="0" animBg="1"/>
      <p:bldP spid="57" grpId="0" animBg="1"/>
      <p:bldP spid="60" grpId="0" animBg="1"/>
      <p:bldP spid="27" grpId="0" animBg="1"/>
      <p:bldP spid="37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AB2CC2-6CD2-4614-84FF-18A55FF4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Test scenario: </a:t>
            </a:r>
            <a:r>
              <a:rPr lang="it-IT" err="1"/>
              <a:t>reactive</a:t>
            </a:r>
            <a:r>
              <a:rPr lang="it-IT"/>
              <a:t> mode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EF642AE-8066-5F49-BA58-BEF4AF698005}"/>
              </a:ext>
            </a:extLst>
          </p:cNvPr>
          <p:cNvSpPr txBox="1"/>
          <p:nvPr/>
        </p:nvSpPr>
        <p:spPr>
          <a:xfrm>
            <a:off x="281478" y="1315844"/>
            <a:ext cx="85810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Test </a:t>
            </a:r>
            <a:r>
              <a:rPr lang="it-IT" err="1"/>
              <a:t>between</a:t>
            </a:r>
            <a:r>
              <a:rPr lang="it-IT"/>
              <a:t> H1 (</a:t>
            </a:r>
            <a:r>
              <a:rPr lang="it-IT" err="1"/>
              <a:t>connected</a:t>
            </a:r>
            <a:r>
              <a:rPr lang="it-IT"/>
              <a:t> to S1) and H3 (</a:t>
            </a:r>
            <a:r>
              <a:rPr lang="it-IT" err="1"/>
              <a:t>connected</a:t>
            </a:r>
            <a:r>
              <a:rPr lang="it-IT"/>
              <a:t> to S3).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At the </a:t>
            </a:r>
            <a:r>
              <a:rPr lang="it-IT" err="1"/>
              <a:t>beginning</a:t>
            </a:r>
            <a:r>
              <a:rPr lang="it-IT"/>
              <a:t> all </a:t>
            </a:r>
            <a:r>
              <a:rPr lang="it-IT" err="1"/>
              <a:t>switches</a:t>
            </a:r>
            <a:r>
              <a:rPr lang="it-IT"/>
              <a:t> are up: S1 </a:t>
            </a:r>
            <a:r>
              <a:rPr lang="it-IT">
                <a:sym typeface="Wingdings" pitchFamily="2" charset="2"/>
              </a:rPr>
              <a:t> S2  S3.</a:t>
            </a:r>
            <a:endParaRPr lang="it-IT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S2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stopped</a:t>
            </a:r>
            <a:r>
              <a:rPr lang="it-IT"/>
              <a:t>: S1 </a:t>
            </a:r>
            <a:r>
              <a:rPr lang="it-IT">
                <a:sym typeface="Wingdings" pitchFamily="2" charset="2"/>
              </a:rPr>
              <a:t> S6  S5  </a:t>
            </a:r>
            <a:r>
              <a:rPr lang="it-IT"/>
              <a:t>S4 </a:t>
            </a:r>
            <a:r>
              <a:rPr lang="it-IT">
                <a:sym typeface="Wingdings" pitchFamily="2" charset="2"/>
              </a:rPr>
              <a:t> S3.</a:t>
            </a:r>
            <a:endParaRPr lang="it-IT"/>
          </a:p>
        </p:txBody>
      </p:sp>
      <p:pic>
        <p:nvPicPr>
          <p:cNvPr id="9" name="Immagine 8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951CCE3F-CCB9-F948-B8BD-DC61558E9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370" y="2337110"/>
            <a:ext cx="5219700" cy="3505200"/>
          </a:xfrm>
          <a:prstGeom prst="rect">
            <a:avLst/>
          </a:prstGeom>
        </p:spPr>
      </p:pic>
      <p:sp>
        <p:nvSpPr>
          <p:cNvPr id="23" name="Freccia circolare a destra 22">
            <a:extLst>
              <a:ext uri="{FF2B5EF4-FFF2-40B4-BE49-F238E27FC236}">
                <a16:creationId xmlns:a16="http://schemas.microsoft.com/office/drawing/2014/main" id="{431C3327-EE28-6040-93F1-C40821813FDF}"/>
              </a:ext>
            </a:extLst>
          </p:cNvPr>
          <p:cNvSpPr/>
          <p:nvPr/>
        </p:nvSpPr>
        <p:spPr>
          <a:xfrm>
            <a:off x="3427066" y="3429000"/>
            <a:ext cx="479503" cy="1321420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4" name="Freccia circolare a sinistra 23">
            <a:extLst>
              <a:ext uri="{FF2B5EF4-FFF2-40B4-BE49-F238E27FC236}">
                <a16:creationId xmlns:a16="http://schemas.microsoft.com/office/drawing/2014/main" id="{32637D6C-41B1-B347-9C1F-122C2918A855}"/>
              </a:ext>
            </a:extLst>
          </p:cNvPr>
          <p:cNvSpPr/>
          <p:nvPr/>
        </p:nvSpPr>
        <p:spPr>
          <a:xfrm>
            <a:off x="4363768" y="3250579"/>
            <a:ext cx="1137426" cy="1711713"/>
          </a:xfrm>
          <a:prstGeom prst="curvedLeftArrow">
            <a:avLst>
              <a:gd name="adj1" fmla="val 7328"/>
              <a:gd name="adj2" fmla="val 47808"/>
              <a:gd name="adj3" fmla="val 2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5" name="Per 24">
            <a:extLst>
              <a:ext uri="{FF2B5EF4-FFF2-40B4-BE49-F238E27FC236}">
                <a16:creationId xmlns:a16="http://schemas.microsoft.com/office/drawing/2014/main" id="{FB07280A-E752-C744-AE77-2F4ACC7DCFFC}"/>
              </a:ext>
            </a:extLst>
          </p:cNvPr>
          <p:cNvSpPr/>
          <p:nvPr/>
        </p:nvSpPr>
        <p:spPr>
          <a:xfrm>
            <a:off x="2746841" y="3757961"/>
            <a:ext cx="390293" cy="680224"/>
          </a:xfrm>
          <a:prstGeom prst="mathMultiply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Per 25">
            <a:extLst>
              <a:ext uri="{FF2B5EF4-FFF2-40B4-BE49-F238E27FC236}">
                <a16:creationId xmlns:a16="http://schemas.microsoft.com/office/drawing/2014/main" id="{F5370B8B-9F6B-5747-8D40-6506B8EA0975}"/>
              </a:ext>
            </a:extLst>
          </p:cNvPr>
          <p:cNvSpPr/>
          <p:nvPr/>
        </p:nvSpPr>
        <p:spPr>
          <a:xfrm>
            <a:off x="3276524" y="3749598"/>
            <a:ext cx="390293" cy="680224"/>
          </a:xfrm>
          <a:prstGeom prst="mathMultiply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004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6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664301-DDE5-1D42-A295-0F5FB0980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Test delay (PING): </a:t>
            </a:r>
            <a:r>
              <a:rPr lang="it-IT" err="1"/>
              <a:t>reactive</a:t>
            </a:r>
            <a:r>
              <a:rPr lang="it-IT"/>
              <a:t> mode</a:t>
            </a:r>
          </a:p>
        </p:txBody>
      </p:sp>
      <p:pic>
        <p:nvPicPr>
          <p:cNvPr id="8" name="reactive packet loss.mov" descr="reactive packet loss.mov">
            <a:hlinkClick r:id="" action="ppaction://media"/>
            <a:extLst>
              <a:ext uri="{FF2B5EF4-FFF2-40B4-BE49-F238E27FC236}">
                <a16:creationId xmlns:a16="http://schemas.microsoft.com/office/drawing/2014/main" id="{0313B1B2-5C45-EA48-98D6-54C920227E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42" y="1578835"/>
            <a:ext cx="9144000" cy="4122737"/>
          </a:xfrm>
          <a:prstGeom prst="rect">
            <a:avLst/>
          </a:prstGeom>
        </p:spPr>
      </p:pic>
      <p:grpSp>
        <p:nvGrpSpPr>
          <p:cNvPr id="3" name="Gruppo 2">
            <a:extLst>
              <a:ext uri="{FF2B5EF4-FFF2-40B4-BE49-F238E27FC236}">
                <a16:creationId xmlns:a16="http://schemas.microsoft.com/office/drawing/2014/main" id="{90168417-F86B-4A8B-8519-569E47E8EA99}"/>
              </a:ext>
            </a:extLst>
          </p:cNvPr>
          <p:cNvGrpSpPr/>
          <p:nvPr/>
        </p:nvGrpSpPr>
        <p:grpSpPr>
          <a:xfrm>
            <a:off x="2307533" y="2832209"/>
            <a:ext cx="3297053" cy="954107"/>
            <a:chOff x="3758750" y="2205547"/>
            <a:chExt cx="2386933" cy="954107"/>
          </a:xfrm>
        </p:grpSpPr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49D1244F-AD59-0843-AA1D-6CC5C95F9504}"/>
                </a:ext>
              </a:extLst>
            </p:cNvPr>
            <p:cNvSpPr txBox="1"/>
            <p:nvPr/>
          </p:nvSpPr>
          <p:spPr>
            <a:xfrm>
              <a:off x="3758750" y="2205547"/>
              <a:ext cx="2274179" cy="9541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it-IT" sz="1400"/>
                <a:t>S2 </a:t>
              </a:r>
              <a:r>
                <a:rPr lang="it-IT" sz="1400" err="1"/>
                <a:t>is</a:t>
              </a:r>
              <a:r>
                <a:rPr lang="it-IT" sz="1400"/>
                <a:t> down, one </a:t>
              </a:r>
              <a:r>
                <a:rPr lang="it-IT" sz="1400" err="1"/>
                <a:t>packet</a:t>
              </a:r>
              <a:r>
                <a:rPr lang="it-IT" sz="1400"/>
                <a:t> </a:t>
              </a:r>
              <a:r>
                <a:rPr lang="it-IT" sz="1400" err="1"/>
                <a:t>is</a:t>
              </a:r>
              <a:r>
                <a:rPr lang="it-IT" sz="1400"/>
                <a:t> </a:t>
              </a:r>
              <a:r>
                <a:rPr lang="it-IT" sz="1400" err="1"/>
                <a:t>lost</a:t>
              </a:r>
              <a:r>
                <a:rPr lang="it-IT" sz="1400"/>
                <a:t>, delay </a:t>
              </a:r>
              <a:r>
                <a:rPr lang="it-IT" sz="1400" err="1"/>
                <a:t>increases</a:t>
              </a:r>
              <a:r>
                <a:rPr lang="it-IT" sz="1400"/>
                <a:t> </a:t>
              </a:r>
              <a:r>
                <a:rPr lang="it-IT" sz="1400" err="1"/>
                <a:t>since</a:t>
              </a:r>
              <a:r>
                <a:rPr lang="it-IT" sz="1400"/>
                <a:t> the </a:t>
              </a:r>
              <a:r>
                <a:rPr lang="it-IT" sz="1400" err="1"/>
                <a:t>next</a:t>
              </a:r>
              <a:r>
                <a:rPr lang="it-IT" sz="1400"/>
                <a:t> </a:t>
              </a:r>
              <a:r>
                <a:rPr lang="it-IT" sz="1400" err="1"/>
                <a:t>packet</a:t>
              </a:r>
              <a:r>
                <a:rPr lang="it-IT" sz="1400"/>
                <a:t> matches the </a:t>
              </a:r>
              <a:r>
                <a:rPr lang="it-IT" sz="1400" err="1"/>
                <a:t>table</a:t>
              </a:r>
              <a:r>
                <a:rPr lang="it-IT" sz="1400"/>
                <a:t> miss rule and </a:t>
              </a:r>
              <a:r>
                <a:rPr lang="it-IT" sz="1400" err="1"/>
                <a:t>is</a:t>
              </a:r>
              <a:r>
                <a:rPr lang="it-IT" sz="1400"/>
                <a:t> </a:t>
              </a:r>
              <a:r>
                <a:rPr lang="it-IT" sz="1400" err="1"/>
                <a:t>processed</a:t>
              </a:r>
              <a:r>
                <a:rPr lang="it-IT" sz="1400"/>
                <a:t> by the controller.</a:t>
              </a:r>
            </a:p>
          </p:txBody>
        </p:sp>
        <p:cxnSp>
          <p:nvCxnSpPr>
            <p:cNvPr id="7" name="Connettore 2 6">
              <a:extLst>
                <a:ext uri="{FF2B5EF4-FFF2-40B4-BE49-F238E27FC236}">
                  <a16:creationId xmlns:a16="http://schemas.microsoft.com/office/drawing/2014/main" id="{9045CDB9-D20E-D444-A876-172CAAA28BD9}"/>
                </a:ext>
              </a:extLst>
            </p:cNvPr>
            <p:cNvCxnSpPr>
              <a:cxnSpLocks/>
            </p:cNvCxnSpPr>
            <p:nvPr/>
          </p:nvCxnSpPr>
          <p:spPr>
            <a:xfrm>
              <a:off x="5928974" y="2390213"/>
              <a:ext cx="21670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uppo 8">
            <a:extLst>
              <a:ext uri="{FF2B5EF4-FFF2-40B4-BE49-F238E27FC236}">
                <a16:creationId xmlns:a16="http://schemas.microsoft.com/office/drawing/2014/main" id="{141A993E-C6E3-4DB4-B1F5-E6EB0C2C26FE}"/>
              </a:ext>
            </a:extLst>
          </p:cNvPr>
          <p:cNvGrpSpPr/>
          <p:nvPr/>
        </p:nvGrpSpPr>
        <p:grpSpPr>
          <a:xfrm>
            <a:off x="1132353" y="2057891"/>
            <a:ext cx="2350357" cy="747513"/>
            <a:chOff x="2932563" y="743751"/>
            <a:chExt cx="1701563" cy="747513"/>
          </a:xfrm>
        </p:grpSpPr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601B86F6-5B10-492A-9A29-35B3A784B76D}"/>
                </a:ext>
              </a:extLst>
            </p:cNvPr>
            <p:cNvSpPr txBox="1"/>
            <p:nvPr/>
          </p:nvSpPr>
          <p:spPr>
            <a:xfrm>
              <a:off x="2932563" y="743751"/>
              <a:ext cx="1701563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it-IT" sz="1400" err="1"/>
                <a:t>Initial</a:t>
              </a:r>
              <a:r>
                <a:rPr lang="it-IT" sz="1400"/>
                <a:t> delay due to ARP </a:t>
              </a:r>
              <a:r>
                <a:rPr lang="it-IT" sz="1400" err="1"/>
                <a:t>lookup</a:t>
              </a:r>
              <a:r>
                <a:rPr lang="it-IT" sz="1400"/>
                <a:t>.</a:t>
              </a:r>
              <a:endParaRPr lang="it-IT" sz="1400">
                <a:cs typeface="Calibri"/>
              </a:endParaRPr>
            </a:p>
          </p:txBody>
        </p:sp>
        <p:cxnSp>
          <p:nvCxnSpPr>
            <p:cNvPr id="11" name="Connettore 2 10">
              <a:extLst>
                <a:ext uri="{FF2B5EF4-FFF2-40B4-BE49-F238E27FC236}">
                  <a16:creationId xmlns:a16="http://schemas.microsoft.com/office/drawing/2014/main" id="{692613A7-42AE-4D2B-B100-C6BAB1994A96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3783345" y="1266971"/>
              <a:ext cx="1" cy="22429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7569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37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BD6C17-BA19-4C36-BC8C-BA50A436B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Test scenario: </a:t>
            </a:r>
            <a:r>
              <a:rPr lang="it-IT" err="1"/>
              <a:t>proactive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1641979-43D2-BC47-B82A-6922C1434FD8}"/>
              </a:ext>
            </a:extLst>
          </p:cNvPr>
          <p:cNvSpPr txBox="1"/>
          <p:nvPr/>
        </p:nvSpPr>
        <p:spPr>
          <a:xfrm>
            <a:off x="288521" y="1304692"/>
            <a:ext cx="85810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Test </a:t>
            </a:r>
            <a:r>
              <a:rPr lang="it-IT" err="1"/>
              <a:t>between</a:t>
            </a:r>
            <a:r>
              <a:rPr lang="it-IT"/>
              <a:t> H1 and H3.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At the </a:t>
            </a:r>
            <a:r>
              <a:rPr lang="it-IT" err="1"/>
              <a:t>beginning</a:t>
            </a:r>
            <a:r>
              <a:rPr lang="it-IT"/>
              <a:t> all </a:t>
            </a:r>
            <a:r>
              <a:rPr lang="it-IT" err="1"/>
              <a:t>switches</a:t>
            </a:r>
            <a:r>
              <a:rPr lang="it-IT"/>
              <a:t> are up: S1 </a:t>
            </a:r>
            <a:r>
              <a:rPr lang="it-IT">
                <a:sym typeface="Wingdings" pitchFamily="2" charset="2"/>
              </a:rPr>
              <a:t> S2  S3.</a:t>
            </a:r>
            <a:r>
              <a:rPr lang="it-IT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S2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stopped</a:t>
            </a:r>
            <a:r>
              <a:rPr lang="it-IT"/>
              <a:t> </a:t>
            </a:r>
            <a:r>
              <a:rPr lang="it-IT" err="1"/>
              <a:t>at</a:t>
            </a:r>
            <a:r>
              <a:rPr lang="it-IT"/>
              <a:t> t0: </a:t>
            </a:r>
            <a:r>
              <a:rPr lang="it-IT" err="1"/>
              <a:t>topology</a:t>
            </a:r>
            <a:r>
              <a:rPr lang="it-IT"/>
              <a:t> </a:t>
            </a:r>
            <a:r>
              <a:rPr lang="it-IT" err="1"/>
              <a:t>is</a:t>
            </a:r>
            <a:r>
              <a:rPr lang="it-IT"/>
              <a:t> not </a:t>
            </a:r>
            <a:r>
              <a:rPr lang="it-IT" err="1"/>
              <a:t>updated</a:t>
            </a:r>
            <a:r>
              <a:rPr lang="it-IT"/>
              <a:t> </a:t>
            </a:r>
            <a:r>
              <a:rPr lang="it-IT" err="1"/>
              <a:t>until</a:t>
            </a:r>
            <a:r>
              <a:rPr lang="it-IT"/>
              <a:t> the second check (</a:t>
            </a:r>
            <a:r>
              <a:rPr lang="it-IT" err="1"/>
              <a:t>max</a:t>
            </a:r>
            <a:r>
              <a:rPr lang="it-IT"/>
              <a:t> 10s) </a:t>
            </a:r>
            <a:r>
              <a:rPr lang="it-IT">
                <a:sym typeface="Wingdings" pitchFamily="2" charset="2"/>
              </a:rPr>
              <a:t>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>
                <a:sym typeface="Wingdings" pitchFamily="2" charset="2"/>
              </a:rPr>
              <a:t>All </a:t>
            </a:r>
            <a:r>
              <a:rPr lang="it-IT" err="1">
                <a:sym typeface="Wingdings" pitchFamily="2" charset="2"/>
              </a:rPr>
              <a:t>packets</a:t>
            </a:r>
            <a:r>
              <a:rPr lang="it-IT">
                <a:sym typeface="Wingdings" pitchFamily="2" charset="2"/>
              </a:rPr>
              <a:t> sent in </a:t>
            </a:r>
            <a:r>
              <a:rPr lang="it-IT" err="1">
                <a:sym typeface="Wingdings" pitchFamily="2" charset="2"/>
              </a:rPr>
              <a:t>this</a:t>
            </a:r>
            <a:r>
              <a:rPr lang="it-IT">
                <a:sym typeface="Wingdings" pitchFamily="2" charset="2"/>
              </a:rPr>
              <a:t> interval are </a:t>
            </a:r>
            <a:r>
              <a:rPr lang="it-IT" err="1">
                <a:sym typeface="Wingdings" pitchFamily="2" charset="2"/>
              </a:rPr>
              <a:t>lost</a:t>
            </a:r>
            <a:r>
              <a:rPr lang="it-IT">
                <a:sym typeface="Wingdings" pitchFamily="2" charset="2"/>
              </a:rPr>
              <a:t>.</a:t>
            </a:r>
            <a:endParaRPr lang="it-IT"/>
          </a:p>
        </p:txBody>
      </p:sp>
      <p:pic>
        <p:nvPicPr>
          <p:cNvPr id="15" name="Immagine 14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6482165F-FFDC-C54F-9E4B-29AB27D06B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21" y="2505021"/>
            <a:ext cx="5219700" cy="3505200"/>
          </a:xfrm>
          <a:prstGeom prst="rect">
            <a:avLst/>
          </a:prstGeom>
        </p:spPr>
      </p:pic>
      <p:sp>
        <p:nvSpPr>
          <p:cNvPr id="16" name="Freccia circolare a destra 15">
            <a:extLst>
              <a:ext uri="{FF2B5EF4-FFF2-40B4-BE49-F238E27FC236}">
                <a16:creationId xmlns:a16="http://schemas.microsoft.com/office/drawing/2014/main" id="{0417AECB-8E4D-3C47-A29E-8C1D87057031}"/>
              </a:ext>
            </a:extLst>
          </p:cNvPr>
          <p:cNvSpPr/>
          <p:nvPr/>
        </p:nvSpPr>
        <p:spPr>
          <a:xfrm>
            <a:off x="1772098" y="3566245"/>
            <a:ext cx="479503" cy="1321420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7" name="Freccia circolare a sinistra 16">
            <a:extLst>
              <a:ext uri="{FF2B5EF4-FFF2-40B4-BE49-F238E27FC236}">
                <a16:creationId xmlns:a16="http://schemas.microsoft.com/office/drawing/2014/main" id="{D460247B-3640-9146-AE68-36EF2CA9BCA7}"/>
              </a:ext>
            </a:extLst>
          </p:cNvPr>
          <p:cNvSpPr/>
          <p:nvPr/>
        </p:nvSpPr>
        <p:spPr>
          <a:xfrm>
            <a:off x="2625198" y="3371098"/>
            <a:ext cx="1137426" cy="1711713"/>
          </a:xfrm>
          <a:prstGeom prst="curvedLeftArrow">
            <a:avLst>
              <a:gd name="adj1" fmla="val 7328"/>
              <a:gd name="adj2" fmla="val 47808"/>
              <a:gd name="adj3" fmla="val 2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8" name="Per 17">
            <a:extLst>
              <a:ext uri="{FF2B5EF4-FFF2-40B4-BE49-F238E27FC236}">
                <a16:creationId xmlns:a16="http://schemas.microsoft.com/office/drawing/2014/main" id="{4B8DEA03-AC9D-7F4B-9AC0-24D84BF09E9F}"/>
              </a:ext>
            </a:extLst>
          </p:cNvPr>
          <p:cNvSpPr/>
          <p:nvPr/>
        </p:nvSpPr>
        <p:spPr>
          <a:xfrm>
            <a:off x="1091873" y="3895206"/>
            <a:ext cx="390293" cy="680224"/>
          </a:xfrm>
          <a:prstGeom prst="mathMultiply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Per 18">
            <a:extLst>
              <a:ext uri="{FF2B5EF4-FFF2-40B4-BE49-F238E27FC236}">
                <a16:creationId xmlns:a16="http://schemas.microsoft.com/office/drawing/2014/main" id="{2D4DB067-E632-DC4C-B7B0-E9F55A5B148A}"/>
              </a:ext>
            </a:extLst>
          </p:cNvPr>
          <p:cNvSpPr/>
          <p:nvPr/>
        </p:nvSpPr>
        <p:spPr>
          <a:xfrm>
            <a:off x="1621556" y="3886843"/>
            <a:ext cx="390293" cy="680224"/>
          </a:xfrm>
          <a:prstGeom prst="mathMultiply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1A476F6D-F66F-C344-BBB7-EC50C80F7218}"/>
              </a:ext>
            </a:extLst>
          </p:cNvPr>
          <p:cNvCxnSpPr/>
          <p:nvPr/>
        </p:nvCxnSpPr>
        <p:spPr>
          <a:xfrm>
            <a:off x="5965902" y="4248615"/>
            <a:ext cx="30331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F77C019D-BD7C-A94D-BA4E-A6C0831509D1}"/>
              </a:ext>
            </a:extLst>
          </p:cNvPr>
          <p:cNvSpPr txBox="1"/>
          <p:nvPr/>
        </p:nvSpPr>
        <p:spPr>
          <a:xfrm>
            <a:off x="8738759" y="4297293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t</a:t>
            </a:r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8E5F02D8-456C-0F4C-A586-0F22A6B94D0C}"/>
              </a:ext>
            </a:extLst>
          </p:cNvPr>
          <p:cNvCxnSpPr/>
          <p:nvPr/>
        </p:nvCxnSpPr>
        <p:spPr>
          <a:xfrm>
            <a:off x="6188927" y="3886843"/>
            <a:ext cx="0" cy="340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0D4D9AB4-9742-C943-B9C7-05716F33A865}"/>
              </a:ext>
            </a:extLst>
          </p:cNvPr>
          <p:cNvCxnSpPr/>
          <p:nvPr/>
        </p:nvCxnSpPr>
        <p:spPr>
          <a:xfrm>
            <a:off x="6731620" y="3895206"/>
            <a:ext cx="0" cy="340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8734F723-06FD-674B-8F5C-0B13D19F177B}"/>
              </a:ext>
            </a:extLst>
          </p:cNvPr>
          <p:cNvCxnSpPr/>
          <p:nvPr/>
        </p:nvCxnSpPr>
        <p:spPr>
          <a:xfrm>
            <a:off x="7289181" y="3908503"/>
            <a:ext cx="0" cy="340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50E66CD9-DB31-5146-98E6-AFBC3CAD7C55}"/>
              </a:ext>
            </a:extLst>
          </p:cNvPr>
          <p:cNvCxnSpPr/>
          <p:nvPr/>
        </p:nvCxnSpPr>
        <p:spPr>
          <a:xfrm>
            <a:off x="7869044" y="3908503"/>
            <a:ext cx="0" cy="340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5C85984D-1194-3241-AE1A-818F21409A13}"/>
              </a:ext>
            </a:extLst>
          </p:cNvPr>
          <p:cNvCxnSpPr/>
          <p:nvPr/>
        </p:nvCxnSpPr>
        <p:spPr>
          <a:xfrm>
            <a:off x="8415454" y="3908503"/>
            <a:ext cx="0" cy="340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EA3A4DDD-790F-6043-8109-9FD97DB07F1D}"/>
              </a:ext>
            </a:extLst>
          </p:cNvPr>
          <p:cNvCxnSpPr>
            <a:cxnSpLocks/>
          </p:cNvCxnSpPr>
          <p:nvPr/>
        </p:nvCxnSpPr>
        <p:spPr>
          <a:xfrm>
            <a:off x="6958361" y="3680749"/>
            <a:ext cx="0" cy="554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15A0BBC5-0A7E-0844-9CDA-1A82D3A394B8}"/>
              </a:ext>
            </a:extLst>
          </p:cNvPr>
          <p:cNvSpPr txBox="1"/>
          <p:nvPr/>
        </p:nvSpPr>
        <p:spPr>
          <a:xfrm>
            <a:off x="6791092" y="4243680"/>
            <a:ext cx="494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rgbClr val="C00000"/>
                </a:solidFill>
              </a:rPr>
              <a:t>t0</a:t>
            </a:r>
          </a:p>
        </p:txBody>
      </p: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DB44E633-1FA7-CB4C-B2FB-EA917284FDD2}"/>
              </a:ext>
            </a:extLst>
          </p:cNvPr>
          <p:cNvCxnSpPr>
            <a:cxnSpLocks/>
          </p:cNvCxnSpPr>
          <p:nvPr/>
        </p:nvCxnSpPr>
        <p:spPr>
          <a:xfrm>
            <a:off x="7863467" y="3669021"/>
            <a:ext cx="3719" cy="562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BD21DD4D-C0DC-1544-B591-D6CC6BD0B80B}"/>
              </a:ext>
            </a:extLst>
          </p:cNvPr>
          <p:cNvCxnSpPr>
            <a:cxnSpLocks/>
          </p:cNvCxnSpPr>
          <p:nvPr/>
        </p:nvCxnSpPr>
        <p:spPr>
          <a:xfrm>
            <a:off x="6958361" y="3793786"/>
            <a:ext cx="90510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9C246917-B2F0-384A-928E-36E6CC5BF114}"/>
              </a:ext>
            </a:extLst>
          </p:cNvPr>
          <p:cNvSpPr txBox="1"/>
          <p:nvPr/>
        </p:nvSpPr>
        <p:spPr>
          <a:xfrm>
            <a:off x="7450613" y="2597948"/>
            <a:ext cx="127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err="1"/>
              <a:t>Packets</a:t>
            </a:r>
            <a:r>
              <a:rPr lang="it-IT"/>
              <a:t> </a:t>
            </a:r>
            <a:r>
              <a:rPr lang="it-IT" err="1"/>
              <a:t>lost</a:t>
            </a:r>
            <a:endParaRPr lang="it-IT"/>
          </a:p>
        </p:txBody>
      </p:sp>
      <p:cxnSp>
        <p:nvCxnSpPr>
          <p:cNvPr id="45" name="Connettore 2 44">
            <a:extLst>
              <a:ext uri="{FF2B5EF4-FFF2-40B4-BE49-F238E27FC236}">
                <a16:creationId xmlns:a16="http://schemas.microsoft.com/office/drawing/2014/main" id="{2DA4E256-6418-BB4A-9D19-6391BF2CC55A}"/>
              </a:ext>
            </a:extLst>
          </p:cNvPr>
          <p:cNvCxnSpPr>
            <a:cxnSpLocks/>
          </p:cNvCxnSpPr>
          <p:nvPr/>
        </p:nvCxnSpPr>
        <p:spPr>
          <a:xfrm flipH="1">
            <a:off x="7410914" y="2889013"/>
            <a:ext cx="614262" cy="9047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90BFD21-B472-C84E-B898-773715FE8260}"/>
              </a:ext>
            </a:extLst>
          </p:cNvPr>
          <p:cNvSpPr txBox="1"/>
          <p:nvPr/>
        </p:nvSpPr>
        <p:spPr>
          <a:xfrm>
            <a:off x="6019218" y="4226954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t1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AC888FA-0EC7-EC48-B8A8-969ED9F5D85A}"/>
              </a:ext>
            </a:extLst>
          </p:cNvPr>
          <p:cNvSpPr txBox="1"/>
          <p:nvPr/>
        </p:nvSpPr>
        <p:spPr>
          <a:xfrm>
            <a:off x="6574452" y="4235318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t2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EDC221D-3AD1-954C-A072-91B61ACA290F}"/>
              </a:ext>
            </a:extLst>
          </p:cNvPr>
          <p:cNvSpPr txBox="1"/>
          <p:nvPr/>
        </p:nvSpPr>
        <p:spPr>
          <a:xfrm>
            <a:off x="7120861" y="4260343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t3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0B7284B-6368-5B4A-A09A-DB410F701F2C}"/>
              </a:ext>
            </a:extLst>
          </p:cNvPr>
          <p:cNvSpPr txBox="1"/>
          <p:nvPr/>
        </p:nvSpPr>
        <p:spPr>
          <a:xfrm>
            <a:off x="7710074" y="4226954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t4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8F2CC91-4B11-0949-BE11-655C68B68ED4}"/>
              </a:ext>
            </a:extLst>
          </p:cNvPr>
          <p:cNvSpPr txBox="1"/>
          <p:nvPr/>
        </p:nvSpPr>
        <p:spPr>
          <a:xfrm>
            <a:off x="8229638" y="4235318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t5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383EF4A-E3C7-8B45-A50C-26280DA9BB16}"/>
              </a:ext>
            </a:extLst>
          </p:cNvPr>
          <p:cNvSpPr txBox="1"/>
          <p:nvPr/>
        </p:nvSpPr>
        <p:spPr>
          <a:xfrm>
            <a:off x="6648889" y="5183976"/>
            <a:ext cx="1556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S2 flag set to 0</a:t>
            </a:r>
          </a:p>
        </p:txBody>
      </p: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BD6C376A-4894-8D43-A395-76FA1BFD79F1}"/>
              </a:ext>
            </a:extLst>
          </p:cNvPr>
          <p:cNvCxnSpPr>
            <a:cxnSpLocks/>
          </p:cNvCxnSpPr>
          <p:nvPr/>
        </p:nvCxnSpPr>
        <p:spPr>
          <a:xfrm flipH="1" flipV="1">
            <a:off x="7318652" y="4539123"/>
            <a:ext cx="66372" cy="7020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502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2" grpId="0"/>
      <p:bldP spid="35" grpId="0"/>
      <p:bldP spid="43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BEFD07-B600-42B8-8454-4793A233D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Test delay (PING): </a:t>
            </a:r>
            <a:r>
              <a:rPr lang="it-IT" err="1"/>
              <a:t>proactive</a:t>
            </a:r>
            <a:r>
              <a:rPr lang="it-IT"/>
              <a:t> mode</a:t>
            </a:r>
          </a:p>
        </p:txBody>
      </p:sp>
      <p:pic>
        <p:nvPicPr>
          <p:cNvPr id="3" name="proactive packet loss.mov" descr="proactive packet loss.mov">
            <a:hlinkClick r:id="" action="ppaction://media"/>
            <a:extLst>
              <a:ext uri="{FF2B5EF4-FFF2-40B4-BE49-F238E27FC236}">
                <a16:creationId xmlns:a16="http://schemas.microsoft.com/office/drawing/2014/main" id="{672BA02C-FA3D-CE43-A2A2-9DE69C08BB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316250"/>
            <a:ext cx="9144000" cy="4538663"/>
          </a:xfrm>
          <a:prstGeom prst="rect">
            <a:avLst/>
          </a:prstGeom>
        </p:spPr>
      </p:pic>
      <p:grpSp>
        <p:nvGrpSpPr>
          <p:cNvPr id="17" name="Gruppo 16">
            <a:extLst>
              <a:ext uri="{FF2B5EF4-FFF2-40B4-BE49-F238E27FC236}">
                <a16:creationId xmlns:a16="http://schemas.microsoft.com/office/drawing/2014/main" id="{79D4645E-AAFD-4945-A41D-C52AB01993CC}"/>
              </a:ext>
            </a:extLst>
          </p:cNvPr>
          <p:cNvGrpSpPr/>
          <p:nvPr/>
        </p:nvGrpSpPr>
        <p:grpSpPr>
          <a:xfrm>
            <a:off x="4991098" y="4549957"/>
            <a:ext cx="2989725" cy="754751"/>
            <a:chOff x="4044581" y="3407490"/>
            <a:chExt cx="2989725" cy="754751"/>
          </a:xfrm>
        </p:grpSpPr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FCEBEA9B-F97B-491C-8A88-3BF221021953}"/>
                </a:ext>
              </a:extLst>
            </p:cNvPr>
            <p:cNvSpPr txBox="1"/>
            <p:nvPr/>
          </p:nvSpPr>
          <p:spPr>
            <a:xfrm>
              <a:off x="4044581" y="3639021"/>
              <a:ext cx="2989725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it-IT" sz="1400">
                  <a:ea typeface="+mn-lt"/>
                  <a:cs typeface="+mn-lt"/>
                </a:rPr>
                <a:t>S2 </a:t>
              </a:r>
              <a:r>
                <a:rPr lang="it-IT" sz="1400" err="1">
                  <a:ea typeface="+mn-lt"/>
                  <a:cs typeface="+mn-lt"/>
                </a:rPr>
                <a:t>goes</a:t>
              </a:r>
              <a:r>
                <a:rPr lang="it-IT" sz="1400">
                  <a:ea typeface="+mn-lt"/>
                  <a:cs typeface="+mn-lt"/>
                </a:rPr>
                <a:t> down, </a:t>
              </a:r>
              <a:r>
                <a:rPr lang="it-IT" sz="1400" err="1">
                  <a:ea typeface="+mn-lt"/>
                  <a:cs typeface="+mn-lt"/>
                </a:rPr>
                <a:t>ten</a:t>
              </a:r>
              <a:r>
                <a:rPr lang="it-IT" sz="1400">
                  <a:ea typeface="+mn-lt"/>
                  <a:cs typeface="+mn-lt"/>
                </a:rPr>
                <a:t> </a:t>
              </a:r>
              <a:r>
                <a:rPr lang="it-IT" sz="1400" err="1">
                  <a:ea typeface="+mn-lt"/>
                  <a:cs typeface="+mn-lt"/>
                </a:rPr>
                <a:t>packets</a:t>
              </a:r>
              <a:r>
                <a:rPr lang="it-IT" sz="1400">
                  <a:ea typeface="+mn-lt"/>
                  <a:cs typeface="+mn-lt"/>
                </a:rPr>
                <a:t> are </a:t>
              </a:r>
              <a:r>
                <a:rPr lang="it-IT" sz="1400" err="1">
                  <a:ea typeface="+mn-lt"/>
                  <a:cs typeface="+mn-lt"/>
                </a:rPr>
                <a:t>lost</a:t>
              </a:r>
              <a:r>
                <a:rPr lang="it-IT" sz="1400">
                  <a:ea typeface="+mn-lt"/>
                  <a:cs typeface="+mn-lt"/>
                </a:rPr>
                <a:t>, no </a:t>
              </a:r>
              <a:r>
                <a:rPr lang="it-IT" sz="1400" err="1">
                  <a:ea typeface="+mn-lt"/>
                  <a:cs typeface="+mn-lt"/>
                </a:rPr>
                <a:t>ping</a:t>
              </a:r>
              <a:r>
                <a:rPr lang="it-IT" sz="1400">
                  <a:ea typeface="+mn-lt"/>
                  <a:cs typeface="+mn-lt"/>
                </a:rPr>
                <a:t> </a:t>
              </a:r>
              <a:r>
                <a:rPr lang="it-IT" sz="1400" err="1">
                  <a:ea typeface="+mn-lt"/>
                  <a:cs typeface="+mn-lt"/>
                </a:rPr>
                <a:t>is</a:t>
              </a:r>
              <a:r>
                <a:rPr lang="it-IT" sz="1400">
                  <a:ea typeface="+mn-lt"/>
                  <a:cs typeface="+mn-lt"/>
                </a:rPr>
                <a:t> </a:t>
              </a:r>
              <a:r>
                <a:rPr lang="it-IT" sz="1400" err="1">
                  <a:ea typeface="+mn-lt"/>
                  <a:cs typeface="+mn-lt"/>
                </a:rPr>
                <a:t>detected</a:t>
              </a:r>
              <a:r>
                <a:rPr lang="it-IT" sz="1400">
                  <a:ea typeface="+mn-lt"/>
                  <a:cs typeface="+mn-lt"/>
                </a:rPr>
                <a:t>.</a:t>
              </a:r>
              <a:endParaRPr lang="it-IT" sz="1400">
                <a:cs typeface="Calibri"/>
              </a:endParaRPr>
            </a:p>
          </p:txBody>
        </p:sp>
        <p:cxnSp>
          <p:nvCxnSpPr>
            <p:cNvPr id="8" name="Connettore 2 7">
              <a:extLst>
                <a:ext uri="{FF2B5EF4-FFF2-40B4-BE49-F238E27FC236}">
                  <a16:creationId xmlns:a16="http://schemas.microsoft.com/office/drawing/2014/main" id="{CD9E3DA6-8335-4A54-80E8-E404345663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81751" y="3407490"/>
              <a:ext cx="304800" cy="21426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2A20D62C-1B68-4BCE-9F7A-F223D061EFED}"/>
              </a:ext>
            </a:extLst>
          </p:cNvPr>
          <p:cNvGrpSpPr/>
          <p:nvPr/>
        </p:nvGrpSpPr>
        <p:grpSpPr>
          <a:xfrm>
            <a:off x="3956849" y="1978211"/>
            <a:ext cx="1786539" cy="983016"/>
            <a:chOff x="944282" y="1577788"/>
            <a:chExt cx="1786539" cy="983016"/>
          </a:xfrm>
        </p:grpSpPr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DBCAF193-1806-4D5D-B559-8D5AD794F3D8}"/>
                </a:ext>
              </a:extLst>
            </p:cNvPr>
            <p:cNvSpPr txBox="1"/>
            <p:nvPr/>
          </p:nvSpPr>
          <p:spPr>
            <a:xfrm>
              <a:off x="944282" y="1577788"/>
              <a:ext cx="1786539" cy="58477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it-IT" sz="1600" err="1"/>
                <a:t>Initial</a:t>
              </a:r>
              <a:r>
                <a:rPr lang="it-IT" sz="1600"/>
                <a:t> delay due to ARP </a:t>
              </a:r>
              <a:r>
                <a:rPr lang="it-IT" sz="1600" err="1"/>
                <a:t>lookup</a:t>
              </a:r>
              <a:endParaRPr lang="it-IT" sz="1600">
                <a:cs typeface="Calibri"/>
              </a:endParaRPr>
            </a:p>
          </p:txBody>
        </p:sp>
        <p:cxnSp>
          <p:nvCxnSpPr>
            <p:cNvPr id="9" name="Connettore 2 8">
              <a:extLst>
                <a:ext uri="{FF2B5EF4-FFF2-40B4-BE49-F238E27FC236}">
                  <a16:creationId xmlns:a16="http://schemas.microsoft.com/office/drawing/2014/main" id="{F7E1F918-942D-4EF7-9189-9DF93AE2A3FE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68" y="2147520"/>
              <a:ext cx="208165" cy="4132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3F5B93B3-82EA-476E-A0FE-484024DC71B5}"/>
              </a:ext>
            </a:extLst>
          </p:cNvPr>
          <p:cNvGrpSpPr/>
          <p:nvPr/>
        </p:nvGrpSpPr>
        <p:grpSpPr>
          <a:xfrm>
            <a:off x="4991098" y="2372357"/>
            <a:ext cx="3077883" cy="1213225"/>
            <a:chOff x="4991098" y="2372357"/>
            <a:chExt cx="3077883" cy="1213225"/>
          </a:xfrm>
        </p:grpSpPr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A4004CA8-A272-41EF-96DD-0F2075F8F32B}"/>
                </a:ext>
              </a:extLst>
            </p:cNvPr>
            <p:cNvSpPr txBox="1"/>
            <p:nvPr/>
          </p:nvSpPr>
          <p:spPr>
            <a:xfrm>
              <a:off x="4991098" y="2754585"/>
              <a:ext cx="307788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600"/>
                <a:t>delay </a:t>
              </a:r>
              <a:r>
                <a:rPr lang="it-IT" sz="1600" err="1"/>
                <a:t>increases</a:t>
              </a:r>
              <a:r>
                <a:rPr lang="it-IT" sz="1600"/>
                <a:t> </a:t>
              </a:r>
              <a:r>
                <a:rPr lang="it-IT" sz="1600" err="1"/>
                <a:t>since</a:t>
              </a:r>
              <a:r>
                <a:rPr lang="it-IT" sz="1600"/>
                <a:t> the </a:t>
              </a:r>
              <a:r>
                <a:rPr lang="it-IT" sz="1600" err="1"/>
                <a:t>next</a:t>
              </a:r>
              <a:r>
                <a:rPr lang="it-IT" sz="1600"/>
                <a:t> </a:t>
              </a:r>
              <a:r>
                <a:rPr lang="it-IT" sz="1600" err="1"/>
                <a:t>packet</a:t>
              </a:r>
              <a:r>
                <a:rPr lang="it-IT" sz="1600"/>
                <a:t> matches the </a:t>
              </a:r>
              <a:r>
                <a:rPr lang="it-IT" sz="1600" err="1"/>
                <a:t>table</a:t>
              </a:r>
              <a:r>
                <a:rPr lang="it-IT" sz="1600"/>
                <a:t> miss rule and </a:t>
              </a:r>
              <a:r>
                <a:rPr lang="it-IT" sz="1600" err="1"/>
                <a:t>is</a:t>
              </a:r>
              <a:r>
                <a:rPr lang="it-IT" sz="1600"/>
                <a:t> </a:t>
              </a:r>
              <a:r>
                <a:rPr lang="it-IT" sz="1600" err="1"/>
                <a:t>processed</a:t>
              </a:r>
              <a:r>
                <a:rPr lang="it-IT" sz="1600"/>
                <a:t> by the controller.</a:t>
              </a:r>
            </a:p>
          </p:txBody>
        </p:sp>
        <p:cxnSp>
          <p:nvCxnSpPr>
            <p:cNvPr id="24" name="Connettore 2 23">
              <a:extLst>
                <a:ext uri="{FF2B5EF4-FFF2-40B4-BE49-F238E27FC236}">
                  <a16:creationId xmlns:a16="http://schemas.microsoft.com/office/drawing/2014/main" id="{385F149A-C448-4D26-8724-7DF254854C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80668" y="2372357"/>
              <a:ext cx="0" cy="41746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190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0" presetClass="path" presetSubtype="0" accel="50000" decel="5000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Motion origin="layout" path="M -0.06979 0.03149 L -0.31927 0.02986 " pathEditMode="relative" rAng="0" ptsTypes="AA">
                                      <p:cBhvr>
                                        <p:cTn id="11" dur="1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83" y="-93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7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28000"/>
                                  </p:stCondLst>
                                  <p:childTnLst>
                                    <p:animMotion origin="layout" path="M -1.38889E-6 1.48148E-6 L -0.34253 -0.00139 " pathEditMode="relative" rAng="0" ptsTypes="AA">
                                      <p:cBhvr>
                                        <p:cTn id="16" dur="8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135" y="-6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40000"/>
                                  </p:stCondLst>
                                  <p:childTnLst>
                                    <p:animMotion origin="layout" path="M -2.5E-6 7.40741E-7 L -0.20104 7.40741E-7 " pathEditMode="relative" rAng="0" ptsTypes="AA">
                                      <p:cBhvr>
                                        <p:cTn id="21" dur="1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0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801</Words>
  <Application>Microsoft Macintosh PowerPoint</Application>
  <PresentationFormat>Presentazione su schermo (4:3)</PresentationFormat>
  <Paragraphs>172</Paragraphs>
  <Slides>15</Slides>
  <Notes>3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Arial</vt:lpstr>
      <vt:lpstr>Calibri</vt:lpstr>
      <vt:lpstr>Comic Sans MS</vt:lpstr>
      <vt:lpstr>Times</vt:lpstr>
      <vt:lpstr>Wingdings</vt:lpstr>
      <vt:lpstr>POLI</vt:lpstr>
      <vt:lpstr>Presentazione standard di PowerPoint</vt:lpstr>
      <vt:lpstr>Objective of the project: handling the failure of a node</vt:lpstr>
      <vt:lpstr>A-priori procedures: topology discovery</vt:lpstr>
      <vt:lpstr>Reactive application</vt:lpstr>
      <vt:lpstr>Proactive application</vt:lpstr>
      <vt:lpstr>Test scenario: reactive mode</vt:lpstr>
      <vt:lpstr>Test delay (PING): reactive mode</vt:lpstr>
      <vt:lpstr>Test scenario: proactive</vt:lpstr>
      <vt:lpstr>Test delay (PING): proactive mode</vt:lpstr>
      <vt:lpstr>Results: delay, packet loss</vt:lpstr>
      <vt:lpstr>Test Bandwidth statistics (IPERF): reactive and proactive modes </vt:lpstr>
      <vt:lpstr>Results: Bandwidth statistics [Gbps]</vt:lpstr>
      <vt:lpstr>Results</vt:lpstr>
      <vt:lpstr>Conclusions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Giacomo Verticale</dc:creator>
  <cp:lastModifiedBy>Bernardo Camajori Tedeschini</cp:lastModifiedBy>
  <cp:revision>3</cp:revision>
  <cp:lastPrinted>2011-03-07T17:07:57Z</cp:lastPrinted>
  <dcterms:created xsi:type="dcterms:W3CDTF">2011-03-03T14:13:49Z</dcterms:created>
  <dcterms:modified xsi:type="dcterms:W3CDTF">2020-02-28T10:13:51Z</dcterms:modified>
</cp:coreProperties>
</file>